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31" r:id="rId2"/>
  </p:sldMasterIdLst>
  <p:notesMasterIdLst>
    <p:notesMasterId r:id="rId16"/>
  </p:notesMasterIdLst>
  <p:handoutMasterIdLst>
    <p:handoutMasterId r:id="rId17"/>
  </p:handoutMasterIdLst>
  <p:sldIdLst>
    <p:sldId id="256" r:id="rId3"/>
    <p:sldId id="317" r:id="rId4"/>
    <p:sldId id="318" r:id="rId5"/>
    <p:sldId id="306" r:id="rId6"/>
    <p:sldId id="319" r:id="rId7"/>
    <p:sldId id="337" r:id="rId8"/>
    <p:sldId id="320" r:id="rId9"/>
    <p:sldId id="340" r:id="rId10"/>
    <p:sldId id="341" r:id="rId11"/>
    <p:sldId id="343" r:id="rId12"/>
    <p:sldId id="312" r:id="rId13"/>
    <p:sldId id="345" r:id="rId14"/>
    <p:sldId id="279" r:id="rId15"/>
  </p:sldIdLst>
  <p:sldSz cx="9144000" cy="5143500" type="screen16x9"/>
  <p:notesSz cx="6858000" cy="9144000"/>
  <p:defaultTextStyle>
    <a:defPPr>
      <a:defRPr lang="pl-P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2B5A7"/>
    <a:srgbClr val="7F7F7F"/>
    <a:srgbClr val="404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995" autoAdjust="0"/>
  </p:normalViewPr>
  <p:slideViewPr>
    <p:cSldViewPr>
      <p:cViewPr varScale="1">
        <p:scale>
          <a:sx n="109" d="100"/>
          <a:sy n="109" d="100"/>
        </p:scale>
        <p:origin x="706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90C45E-648C-461A-B4A1-3D7CF528CB42}" type="doc">
      <dgm:prSet loTypeId="urn:microsoft.com/office/officeart/2005/8/layout/hList9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CAAF4433-A329-4ED5-AA14-39561E000289}">
      <dgm:prSet phldrT="[Tekst]"/>
      <dgm:spPr/>
      <dgm:t>
        <a:bodyPr/>
        <a:lstStyle/>
        <a:p>
          <a:r>
            <a:rPr lang="pl-PL" dirty="0"/>
            <a:t>1</a:t>
          </a:r>
          <a:endParaRPr lang="en-GB" dirty="0"/>
        </a:p>
      </dgm:t>
    </dgm:pt>
    <dgm:pt modelId="{5DD308E4-5C3A-4185-B29A-544F7561E5E2}" type="parTrans" cxnId="{00E3728E-4DA1-4337-958E-DC9B4A7CF5EC}">
      <dgm:prSet/>
      <dgm:spPr/>
      <dgm:t>
        <a:bodyPr/>
        <a:lstStyle/>
        <a:p>
          <a:endParaRPr lang="en-GB"/>
        </a:p>
      </dgm:t>
    </dgm:pt>
    <dgm:pt modelId="{77BC4892-3CFB-469B-A17A-CD3C4D54698B}" type="sibTrans" cxnId="{00E3728E-4DA1-4337-958E-DC9B4A7CF5EC}">
      <dgm:prSet/>
      <dgm:spPr/>
      <dgm:t>
        <a:bodyPr/>
        <a:lstStyle/>
        <a:p>
          <a:endParaRPr lang="en-GB"/>
        </a:p>
      </dgm:t>
    </dgm:pt>
    <dgm:pt modelId="{2648E503-CD0A-49A8-A19B-9CAF864417AB}">
      <dgm:prSet phldrT="[Tekst]"/>
      <dgm:spPr/>
      <dgm:t>
        <a:bodyPr/>
        <a:lstStyle/>
        <a:p>
          <a:r>
            <a:rPr lang="pl-PL" dirty="0"/>
            <a:t>2</a:t>
          </a:r>
          <a:endParaRPr lang="en-GB" dirty="0"/>
        </a:p>
      </dgm:t>
    </dgm:pt>
    <dgm:pt modelId="{14BF1855-50D9-4B13-93FB-547A32EFC86D}" type="parTrans" cxnId="{E5C2705C-5064-4C5E-AF3B-74BCBE5AD1D0}">
      <dgm:prSet/>
      <dgm:spPr/>
      <dgm:t>
        <a:bodyPr/>
        <a:lstStyle/>
        <a:p>
          <a:endParaRPr lang="en-GB"/>
        </a:p>
      </dgm:t>
    </dgm:pt>
    <dgm:pt modelId="{A0466607-589F-425A-A259-3427FC7CCB7C}" type="sibTrans" cxnId="{E5C2705C-5064-4C5E-AF3B-74BCBE5AD1D0}">
      <dgm:prSet/>
      <dgm:spPr/>
      <dgm:t>
        <a:bodyPr/>
        <a:lstStyle/>
        <a:p>
          <a:endParaRPr lang="en-GB"/>
        </a:p>
      </dgm:t>
    </dgm:pt>
    <dgm:pt modelId="{4AAA43C3-928D-4C02-901B-90543B295973}">
      <dgm:prSet/>
      <dgm:spPr/>
      <dgm:t>
        <a:bodyPr/>
        <a:lstStyle/>
        <a:p>
          <a:pPr>
            <a:buClrTx/>
            <a:buSzTx/>
            <a:buFontTx/>
            <a:buNone/>
          </a:pPr>
          <a:r>
            <a:rPr kumimoji="0" lang="pl-PL" altLang="pl-PL" b="0" i="0" u="none" strike="noStrike" cap="none" normalizeH="0" baseline="0" dirty="0">
              <a:ln/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rPr>
            <a:t>Co to znaczy wynagrodzenie netto?</a:t>
          </a:r>
          <a:endParaRPr kumimoji="0" lang="pl-PL" altLang="pl-PL" b="0" i="0" u="none" strike="noStrike" cap="none" normalizeH="0" baseline="0" dirty="0">
            <a:ln/>
            <a:effectLst/>
            <a:latin typeface="+mj-lt"/>
          </a:endParaRPr>
        </a:p>
      </dgm:t>
    </dgm:pt>
    <dgm:pt modelId="{79797915-65BA-4B72-BCB9-DAAADD343820}" type="parTrans" cxnId="{CD6A71E7-9F81-431A-A0D2-ACE06CC80790}">
      <dgm:prSet/>
      <dgm:spPr/>
      <dgm:t>
        <a:bodyPr/>
        <a:lstStyle/>
        <a:p>
          <a:endParaRPr lang="en-GB"/>
        </a:p>
      </dgm:t>
    </dgm:pt>
    <dgm:pt modelId="{36251BAE-A515-4C94-B1EA-655B10DA99C0}" type="sibTrans" cxnId="{CD6A71E7-9F81-431A-A0D2-ACE06CC80790}">
      <dgm:prSet/>
      <dgm:spPr/>
      <dgm:t>
        <a:bodyPr/>
        <a:lstStyle/>
        <a:p>
          <a:endParaRPr lang="en-GB"/>
        </a:p>
      </dgm:t>
    </dgm:pt>
    <dgm:pt modelId="{5C745024-3E97-482E-A0EB-AA771D7BB860}">
      <dgm:prSet/>
      <dgm:spPr/>
      <dgm:t>
        <a:bodyPr/>
        <a:lstStyle/>
        <a:p>
          <a:r>
            <a:rPr kumimoji="0" lang="pl-PL" altLang="pl-PL" b="0" i="0" u="none" strike="noStrike" cap="none" normalizeH="0" baseline="0" dirty="0">
              <a:ln/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rPr>
            <a:t>Co to są koszty pracodawcy?</a:t>
          </a:r>
          <a:endParaRPr kumimoji="0" lang="pl-PL" altLang="pl-PL" b="0" i="0" u="none" strike="noStrike" cap="none" normalizeH="0" baseline="0" dirty="0">
            <a:ln/>
            <a:effectLst/>
            <a:latin typeface="+mj-lt"/>
          </a:endParaRPr>
        </a:p>
      </dgm:t>
    </dgm:pt>
    <dgm:pt modelId="{503B958E-5C8F-4DA1-BDD1-E8587DED1EAD}" type="parTrans" cxnId="{7FE39FB1-DED1-435D-ACFA-04624EA76FAA}">
      <dgm:prSet/>
      <dgm:spPr/>
      <dgm:t>
        <a:bodyPr/>
        <a:lstStyle/>
        <a:p>
          <a:endParaRPr lang="en-GB"/>
        </a:p>
      </dgm:t>
    </dgm:pt>
    <dgm:pt modelId="{472E8838-BB0E-455A-9A4E-0D88631C9F25}" type="sibTrans" cxnId="{7FE39FB1-DED1-435D-ACFA-04624EA76FAA}">
      <dgm:prSet/>
      <dgm:spPr/>
      <dgm:t>
        <a:bodyPr/>
        <a:lstStyle/>
        <a:p>
          <a:endParaRPr lang="en-GB"/>
        </a:p>
      </dgm:t>
    </dgm:pt>
    <dgm:pt modelId="{8BB5FCBE-AF9F-4B85-92EC-FAAF3AE8C253}">
      <dgm:prSet phldrT="[Tekst]"/>
      <dgm:spPr/>
      <dgm:t>
        <a:bodyPr/>
        <a:lstStyle/>
        <a:p>
          <a:r>
            <a:rPr lang="pl-PL" dirty="0"/>
            <a:t>3</a:t>
          </a:r>
          <a:endParaRPr lang="en-GB" dirty="0"/>
        </a:p>
      </dgm:t>
    </dgm:pt>
    <dgm:pt modelId="{62846708-8D60-4F53-A45C-0DFEB3858163}" type="parTrans" cxnId="{92E4984B-60DA-483E-A7B7-66F55552799C}">
      <dgm:prSet/>
      <dgm:spPr/>
      <dgm:t>
        <a:bodyPr/>
        <a:lstStyle/>
        <a:p>
          <a:endParaRPr lang="en-GB"/>
        </a:p>
      </dgm:t>
    </dgm:pt>
    <dgm:pt modelId="{47B05CCA-2968-4D72-A6DA-B78CD5ACD4E6}" type="sibTrans" cxnId="{92E4984B-60DA-483E-A7B7-66F55552799C}">
      <dgm:prSet/>
      <dgm:spPr/>
      <dgm:t>
        <a:bodyPr/>
        <a:lstStyle/>
        <a:p>
          <a:endParaRPr lang="en-GB"/>
        </a:p>
      </dgm:t>
    </dgm:pt>
    <dgm:pt modelId="{276079B3-BACB-497D-8D6D-05C28DAC0BC0}">
      <dgm:prSet/>
      <dgm:spPr/>
      <dgm:t>
        <a:bodyPr/>
        <a:lstStyle/>
        <a:p>
          <a:r>
            <a:rPr lang="pl-PL" dirty="0">
              <a:latin typeface="+mj-lt"/>
            </a:rPr>
            <a:t>Co to znaczy wynagrodzenie brutto?</a:t>
          </a:r>
          <a:endParaRPr lang="en-GB" dirty="0">
            <a:latin typeface="+mj-lt"/>
          </a:endParaRPr>
        </a:p>
      </dgm:t>
    </dgm:pt>
    <dgm:pt modelId="{44B41DCE-0752-4992-962B-2DA20E22CE22}" type="parTrans" cxnId="{237554DC-D6A2-47EB-9757-7AFB7670A057}">
      <dgm:prSet/>
      <dgm:spPr/>
      <dgm:t>
        <a:bodyPr/>
        <a:lstStyle/>
        <a:p>
          <a:endParaRPr lang="en-GB"/>
        </a:p>
      </dgm:t>
    </dgm:pt>
    <dgm:pt modelId="{E822189D-29C9-44BE-9729-7794A749D520}" type="sibTrans" cxnId="{237554DC-D6A2-47EB-9757-7AFB7670A057}">
      <dgm:prSet/>
      <dgm:spPr/>
      <dgm:t>
        <a:bodyPr/>
        <a:lstStyle/>
        <a:p>
          <a:endParaRPr lang="en-GB"/>
        </a:p>
      </dgm:t>
    </dgm:pt>
    <dgm:pt modelId="{A8C3F458-2D46-4F87-BA25-75102E43F370}" type="pres">
      <dgm:prSet presAssocID="{1D90C45E-648C-461A-B4A1-3D7CF528CB42}" presName="list" presStyleCnt="0">
        <dgm:presLayoutVars>
          <dgm:dir/>
          <dgm:animLvl val="lvl"/>
        </dgm:presLayoutVars>
      </dgm:prSet>
      <dgm:spPr/>
    </dgm:pt>
    <dgm:pt modelId="{48158C99-E9E6-4214-AAC3-C827801693F6}" type="pres">
      <dgm:prSet presAssocID="{CAAF4433-A329-4ED5-AA14-39561E000289}" presName="posSpace" presStyleCnt="0"/>
      <dgm:spPr/>
    </dgm:pt>
    <dgm:pt modelId="{3EC03A2A-902F-44FE-8760-2262F1E3286D}" type="pres">
      <dgm:prSet presAssocID="{CAAF4433-A329-4ED5-AA14-39561E000289}" presName="vertFlow" presStyleCnt="0"/>
      <dgm:spPr/>
    </dgm:pt>
    <dgm:pt modelId="{6A328A29-4A89-48C4-BA9C-5A9802002E70}" type="pres">
      <dgm:prSet presAssocID="{CAAF4433-A329-4ED5-AA14-39561E000289}" presName="topSpace" presStyleCnt="0"/>
      <dgm:spPr/>
    </dgm:pt>
    <dgm:pt modelId="{012DB9AE-40A4-43F6-AC44-AE7E198E2D00}" type="pres">
      <dgm:prSet presAssocID="{CAAF4433-A329-4ED5-AA14-39561E000289}" presName="firstComp" presStyleCnt="0"/>
      <dgm:spPr/>
    </dgm:pt>
    <dgm:pt modelId="{D9519801-4A71-4B71-9DCB-1D148C861A81}" type="pres">
      <dgm:prSet presAssocID="{CAAF4433-A329-4ED5-AA14-39561E000289}" presName="firstChild" presStyleLbl="bgAccFollowNode1" presStyleIdx="0" presStyleCnt="3"/>
      <dgm:spPr/>
    </dgm:pt>
    <dgm:pt modelId="{4469C73D-D877-4229-A97C-13C4765B220C}" type="pres">
      <dgm:prSet presAssocID="{CAAF4433-A329-4ED5-AA14-39561E000289}" presName="firstChildTx" presStyleLbl="bgAccFollowNode1" presStyleIdx="0" presStyleCnt="3">
        <dgm:presLayoutVars>
          <dgm:bulletEnabled val="1"/>
        </dgm:presLayoutVars>
      </dgm:prSet>
      <dgm:spPr/>
    </dgm:pt>
    <dgm:pt modelId="{EBBDCFFA-3F22-4DBC-BE82-D83AEEF1AD53}" type="pres">
      <dgm:prSet presAssocID="{CAAF4433-A329-4ED5-AA14-39561E000289}" presName="negSpace" presStyleCnt="0"/>
      <dgm:spPr/>
    </dgm:pt>
    <dgm:pt modelId="{319FD91D-6DA0-4090-ACC1-942986E44BD9}" type="pres">
      <dgm:prSet presAssocID="{CAAF4433-A329-4ED5-AA14-39561E000289}" presName="circle" presStyleLbl="node1" presStyleIdx="0" presStyleCnt="3"/>
      <dgm:spPr/>
    </dgm:pt>
    <dgm:pt modelId="{CFB843E6-D3A8-4481-95ED-845C93D7E6A1}" type="pres">
      <dgm:prSet presAssocID="{77BC4892-3CFB-469B-A17A-CD3C4D54698B}" presName="transSpace" presStyleCnt="0"/>
      <dgm:spPr/>
    </dgm:pt>
    <dgm:pt modelId="{5B8F4B6B-E25C-402C-AB36-E3D2CE780036}" type="pres">
      <dgm:prSet presAssocID="{2648E503-CD0A-49A8-A19B-9CAF864417AB}" presName="posSpace" presStyleCnt="0"/>
      <dgm:spPr/>
    </dgm:pt>
    <dgm:pt modelId="{E2822015-4B3D-43CD-B9A9-3A28E83DF520}" type="pres">
      <dgm:prSet presAssocID="{2648E503-CD0A-49A8-A19B-9CAF864417AB}" presName="vertFlow" presStyleCnt="0"/>
      <dgm:spPr/>
    </dgm:pt>
    <dgm:pt modelId="{887E666D-1068-4631-A08B-7C56291AE7DF}" type="pres">
      <dgm:prSet presAssocID="{2648E503-CD0A-49A8-A19B-9CAF864417AB}" presName="topSpace" presStyleCnt="0"/>
      <dgm:spPr/>
    </dgm:pt>
    <dgm:pt modelId="{D6B34A4A-D855-4482-B429-6509BED57890}" type="pres">
      <dgm:prSet presAssocID="{2648E503-CD0A-49A8-A19B-9CAF864417AB}" presName="firstComp" presStyleCnt="0"/>
      <dgm:spPr/>
    </dgm:pt>
    <dgm:pt modelId="{4BB834D4-1A48-400D-80FF-AB4F836154AF}" type="pres">
      <dgm:prSet presAssocID="{2648E503-CD0A-49A8-A19B-9CAF864417AB}" presName="firstChild" presStyleLbl="bgAccFollowNode1" presStyleIdx="1" presStyleCnt="3"/>
      <dgm:spPr/>
    </dgm:pt>
    <dgm:pt modelId="{3F6DDE13-9B80-4D95-8BBC-D7BBAA48331A}" type="pres">
      <dgm:prSet presAssocID="{2648E503-CD0A-49A8-A19B-9CAF864417AB}" presName="firstChildTx" presStyleLbl="bgAccFollowNode1" presStyleIdx="1" presStyleCnt="3">
        <dgm:presLayoutVars>
          <dgm:bulletEnabled val="1"/>
        </dgm:presLayoutVars>
      </dgm:prSet>
      <dgm:spPr/>
    </dgm:pt>
    <dgm:pt modelId="{9455C928-93BD-4D1E-ABAC-BDA5D4BE8113}" type="pres">
      <dgm:prSet presAssocID="{2648E503-CD0A-49A8-A19B-9CAF864417AB}" presName="negSpace" presStyleCnt="0"/>
      <dgm:spPr/>
    </dgm:pt>
    <dgm:pt modelId="{CE3006AB-E7AB-472D-A99D-5F8852214E39}" type="pres">
      <dgm:prSet presAssocID="{2648E503-CD0A-49A8-A19B-9CAF864417AB}" presName="circle" presStyleLbl="node1" presStyleIdx="1" presStyleCnt="3"/>
      <dgm:spPr/>
    </dgm:pt>
    <dgm:pt modelId="{A2139748-2EF2-4411-8984-EDE3DFEEB3CE}" type="pres">
      <dgm:prSet presAssocID="{A0466607-589F-425A-A259-3427FC7CCB7C}" presName="transSpace" presStyleCnt="0"/>
      <dgm:spPr/>
    </dgm:pt>
    <dgm:pt modelId="{F0C41562-DCE2-49EA-B118-FD5D2E142FCE}" type="pres">
      <dgm:prSet presAssocID="{8BB5FCBE-AF9F-4B85-92EC-FAAF3AE8C253}" presName="posSpace" presStyleCnt="0"/>
      <dgm:spPr/>
    </dgm:pt>
    <dgm:pt modelId="{0FB031E4-DC1F-447F-B362-8802B3E6E978}" type="pres">
      <dgm:prSet presAssocID="{8BB5FCBE-AF9F-4B85-92EC-FAAF3AE8C253}" presName="vertFlow" presStyleCnt="0"/>
      <dgm:spPr/>
    </dgm:pt>
    <dgm:pt modelId="{926E8EC6-3D46-4C6D-8568-E86818CCF082}" type="pres">
      <dgm:prSet presAssocID="{8BB5FCBE-AF9F-4B85-92EC-FAAF3AE8C253}" presName="topSpace" presStyleCnt="0"/>
      <dgm:spPr/>
    </dgm:pt>
    <dgm:pt modelId="{AD125EA2-87BB-4F1A-9DA9-1076462F6C1B}" type="pres">
      <dgm:prSet presAssocID="{8BB5FCBE-AF9F-4B85-92EC-FAAF3AE8C253}" presName="firstComp" presStyleCnt="0"/>
      <dgm:spPr/>
    </dgm:pt>
    <dgm:pt modelId="{F89B2FA9-A80F-48F6-935B-DB9A26AE730C}" type="pres">
      <dgm:prSet presAssocID="{8BB5FCBE-AF9F-4B85-92EC-FAAF3AE8C253}" presName="firstChild" presStyleLbl="bgAccFollowNode1" presStyleIdx="2" presStyleCnt="3"/>
      <dgm:spPr/>
    </dgm:pt>
    <dgm:pt modelId="{1A8A2B95-9430-4BDC-A46B-E0FA6D289232}" type="pres">
      <dgm:prSet presAssocID="{8BB5FCBE-AF9F-4B85-92EC-FAAF3AE8C253}" presName="firstChildTx" presStyleLbl="bgAccFollowNode1" presStyleIdx="2" presStyleCnt="3">
        <dgm:presLayoutVars>
          <dgm:bulletEnabled val="1"/>
        </dgm:presLayoutVars>
      </dgm:prSet>
      <dgm:spPr/>
    </dgm:pt>
    <dgm:pt modelId="{6B37BF82-88EE-4DE8-87AB-955F5492E295}" type="pres">
      <dgm:prSet presAssocID="{8BB5FCBE-AF9F-4B85-92EC-FAAF3AE8C253}" presName="negSpace" presStyleCnt="0"/>
      <dgm:spPr/>
    </dgm:pt>
    <dgm:pt modelId="{40FB321F-7A01-4419-9156-EDC5504D81AA}" type="pres">
      <dgm:prSet presAssocID="{8BB5FCBE-AF9F-4B85-92EC-FAAF3AE8C253}" presName="circle" presStyleLbl="node1" presStyleIdx="2" presStyleCnt="3"/>
      <dgm:spPr/>
    </dgm:pt>
  </dgm:ptLst>
  <dgm:cxnLst>
    <dgm:cxn modelId="{E3F76700-D17C-4B53-AB2A-13131BE604E9}" type="presOf" srcId="{CAAF4433-A329-4ED5-AA14-39561E000289}" destId="{319FD91D-6DA0-4090-ACC1-942986E44BD9}" srcOrd="0" destOrd="0" presId="urn:microsoft.com/office/officeart/2005/8/layout/hList9"/>
    <dgm:cxn modelId="{E5C2705C-5064-4C5E-AF3B-74BCBE5AD1D0}" srcId="{1D90C45E-648C-461A-B4A1-3D7CF528CB42}" destId="{2648E503-CD0A-49A8-A19B-9CAF864417AB}" srcOrd="1" destOrd="0" parTransId="{14BF1855-50D9-4B13-93FB-547A32EFC86D}" sibTransId="{A0466607-589F-425A-A259-3427FC7CCB7C}"/>
    <dgm:cxn modelId="{92E4984B-60DA-483E-A7B7-66F55552799C}" srcId="{1D90C45E-648C-461A-B4A1-3D7CF528CB42}" destId="{8BB5FCBE-AF9F-4B85-92EC-FAAF3AE8C253}" srcOrd="2" destOrd="0" parTransId="{62846708-8D60-4F53-A45C-0DFEB3858163}" sibTransId="{47B05CCA-2968-4D72-A6DA-B78CD5ACD4E6}"/>
    <dgm:cxn modelId="{73E25D4F-0F52-49AE-9631-F24ED53C6D20}" type="presOf" srcId="{1D90C45E-648C-461A-B4A1-3D7CF528CB42}" destId="{A8C3F458-2D46-4F87-BA25-75102E43F370}" srcOrd="0" destOrd="0" presId="urn:microsoft.com/office/officeart/2005/8/layout/hList9"/>
    <dgm:cxn modelId="{37590781-B48C-4779-88F8-59A227C98CD3}" type="presOf" srcId="{4AAA43C3-928D-4C02-901B-90543B295973}" destId="{D9519801-4A71-4B71-9DCB-1D148C861A81}" srcOrd="0" destOrd="0" presId="urn:microsoft.com/office/officeart/2005/8/layout/hList9"/>
    <dgm:cxn modelId="{97B0F989-ABE1-4428-805C-907A49ADD335}" type="presOf" srcId="{276079B3-BACB-497D-8D6D-05C28DAC0BC0}" destId="{3F6DDE13-9B80-4D95-8BBC-D7BBAA48331A}" srcOrd="1" destOrd="0" presId="urn:microsoft.com/office/officeart/2005/8/layout/hList9"/>
    <dgm:cxn modelId="{00E3728E-4DA1-4337-958E-DC9B4A7CF5EC}" srcId="{1D90C45E-648C-461A-B4A1-3D7CF528CB42}" destId="{CAAF4433-A329-4ED5-AA14-39561E000289}" srcOrd="0" destOrd="0" parTransId="{5DD308E4-5C3A-4185-B29A-544F7561E5E2}" sibTransId="{77BC4892-3CFB-469B-A17A-CD3C4D54698B}"/>
    <dgm:cxn modelId="{23391398-5385-4AED-93C6-11D7F9DFBC88}" type="presOf" srcId="{4AAA43C3-928D-4C02-901B-90543B295973}" destId="{4469C73D-D877-4229-A97C-13C4765B220C}" srcOrd="1" destOrd="0" presId="urn:microsoft.com/office/officeart/2005/8/layout/hList9"/>
    <dgm:cxn modelId="{0C83DD9C-BDB0-4048-9191-0AD81CA528BB}" type="presOf" srcId="{8BB5FCBE-AF9F-4B85-92EC-FAAF3AE8C253}" destId="{40FB321F-7A01-4419-9156-EDC5504D81AA}" srcOrd="0" destOrd="0" presId="urn:microsoft.com/office/officeart/2005/8/layout/hList9"/>
    <dgm:cxn modelId="{70DD60A1-45CE-4AA8-957B-3D94074A872F}" type="presOf" srcId="{276079B3-BACB-497D-8D6D-05C28DAC0BC0}" destId="{4BB834D4-1A48-400D-80FF-AB4F836154AF}" srcOrd="0" destOrd="0" presId="urn:microsoft.com/office/officeart/2005/8/layout/hList9"/>
    <dgm:cxn modelId="{7FE39FB1-DED1-435D-ACFA-04624EA76FAA}" srcId="{8BB5FCBE-AF9F-4B85-92EC-FAAF3AE8C253}" destId="{5C745024-3E97-482E-A0EB-AA771D7BB860}" srcOrd="0" destOrd="0" parTransId="{503B958E-5C8F-4DA1-BDD1-E8587DED1EAD}" sibTransId="{472E8838-BB0E-455A-9A4E-0D88631C9F25}"/>
    <dgm:cxn modelId="{C6D3D8CA-23B7-49CB-A789-609D469C76CC}" type="presOf" srcId="{5C745024-3E97-482E-A0EB-AA771D7BB860}" destId="{1A8A2B95-9430-4BDC-A46B-E0FA6D289232}" srcOrd="1" destOrd="0" presId="urn:microsoft.com/office/officeart/2005/8/layout/hList9"/>
    <dgm:cxn modelId="{44CFFFD0-D670-43BB-9075-10307C4FFB60}" type="presOf" srcId="{2648E503-CD0A-49A8-A19B-9CAF864417AB}" destId="{CE3006AB-E7AB-472D-A99D-5F8852214E39}" srcOrd="0" destOrd="0" presId="urn:microsoft.com/office/officeart/2005/8/layout/hList9"/>
    <dgm:cxn modelId="{8A5D34D6-ABF5-47E6-B6C4-96404F6EB358}" type="presOf" srcId="{5C745024-3E97-482E-A0EB-AA771D7BB860}" destId="{F89B2FA9-A80F-48F6-935B-DB9A26AE730C}" srcOrd="0" destOrd="0" presId="urn:microsoft.com/office/officeart/2005/8/layout/hList9"/>
    <dgm:cxn modelId="{237554DC-D6A2-47EB-9757-7AFB7670A057}" srcId="{2648E503-CD0A-49A8-A19B-9CAF864417AB}" destId="{276079B3-BACB-497D-8D6D-05C28DAC0BC0}" srcOrd="0" destOrd="0" parTransId="{44B41DCE-0752-4992-962B-2DA20E22CE22}" sibTransId="{E822189D-29C9-44BE-9729-7794A749D520}"/>
    <dgm:cxn modelId="{CD6A71E7-9F81-431A-A0D2-ACE06CC80790}" srcId="{CAAF4433-A329-4ED5-AA14-39561E000289}" destId="{4AAA43C3-928D-4C02-901B-90543B295973}" srcOrd="0" destOrd="0" parTransId="{79797915-65BA-4B72-BCB9-DAAADD343820}" sibTransId="{36251BAE-A515-4C94-B1EA-655B10DA99C0}"/>
    <dgm:cxn modelId="{47E402EF-2652-4789-A25E-1BAC38B98060}" type="presParOf" srcId="{A8C3F458-2D46-4F87-BA25-75102E43F370}" destId="{48158C99-E9E6-4214-AAC3-C827801693F6}" srcOrd="0" destOrd="0" presId="urn:microsoft.com/office/officeart/2005/8/layout/hList9"/>
    <dgm:cxn modelId="{D011704A-4E6D-4B55-A366-F4DB0AFEBABB}" type="presParOf" srcId="{A8C3F458-2D46-4F87-BA25-75102E43F370}" destId="{3EC03A2A-902F-44FE-8760-2262F1E3286D}" srcOrd="1" destOrd="0" presId="urn:microsoft.com/office/officeart/2005/8/layout/hList9"/>
    <dgm:cxn modelId="{81DBBA30-FAEB-4714-9624-D66559041E19}" type="presParOf" srcId="{3EC03A2A-902F-44FE-8760-2262F1E3286D}" destId="{6A328A29-4A89-48C4-BA9C-5A9802002E70}" srcOrd="0" destOrd="0" presId="urn:microsoft.com/office/officeart/2005/8/layout/hList9"/>
    <dgm:cxn modelId="{B089C4C3-6DFC-4FC0-A3D8-DA30A70DD1AE}" type="presParOf" srcId="{3EC03A2A-902F-44FE-8760-2262F1E3286D}" destId="{012DB9AE-40A4-43F6-AC44-AE7E198E2D00}" srcOrd="1" destOrd="0" presId="urn:microsoft.com/office/officeart/2005/8/layout/hList9"/>
    <dgm:cxn modelId="{04FD86EC-4634-4472-BB73-75873296AC51}" type="presParOf" srcId="{012DB9AE-40A4-43F6-AC44-AE7E198E2D00}" destId="{D9519801-4A71-4B71-9DCB-1D148C861A81}" srcOrd="0" destOrd="0" presId="urn:microsoft.com/office/officeart/2005/8/layout/hList9"/>
    <dgm:cxn modelId="{37219BD1-D192-40D2-9151-213221801658}" type="presParOf" srcId="{012DB9AE-40A4-43F6-AC44-AE7E198E2D00}" destId="{4469C73D-D877-4229-A97C-13C4765B220C}" srcOrd="1" destOrd="0" presId="urn:microsoft.com/office/officeart/2005/8/layout/hList9"/>
    <dgm:cxn modelId="{098C376B-4D22-4BCB-9240-F4FCDCACD764}" type="presParOf" srcId="{A8C3F458-2D46-4F87-BA25-75102E43F370}" destId="{EBBDCFFA-3F22-4DBC-BE82-D83AEEF1AD53}" srcOrd="2" destOrd="0" presId="urn:microsoft.com/office/officeart/2005/8/layout/hList9"/>
    <dgm:cxn modelId="{694F18CC-FDA9-4A24-9BDD-E2EF42AC9A55}" type="presParOf" srcId="{A8C3F458-2D46-4F87-BA25-75102E43F370}" destId="{319FD91D-6DA0-4090-ACC1-942986E44BD9}" srcOrd="3" destOrd="0" presId="urn:microsoft.com/office/officeart/2005/8/layout/hList9"/>
    <dgm:cxn modelId="{AEF5CEAC-98B8-4982-8FB4-05F925111435}" type="presParOf" srcId="{A8C3F458-2D46-4F87-BA25-75102E43F370}" destId="{CFB843E6-D3A8-4481-95ED-845C93D7E6A1}" srcOrd="4" destOrd="0" presId="urn:microsoft.com/office/officeart/2005/8/layout/hList9"/>
    <dgm:cxn modelId="{80ADA409-CC31-46CC-A9D3-611ED3995CBA}" type="presParOf" srcId="{A8C3F458-2D46-4F87-BA25-75102E43F370}" destId="{5B8F4B6B-E25C-402C-AB36-E3D2CE780036}" srcOrd="5" destOrd="0" presId="urn:microsoft.com/office/officeart/2005/8/layout/hList9"/>
    <dgm:cxn modelId="{D84092BC-697F-468F-B620-47D3A7E8A239}" type="presParOf" srcId="{A8C3F458-2D46-4F87-BA25-75102E43F370}" destId="{E2822015-4B3D-43CD-B9A9-3A28E83DF520}" srcOrd="6" destOrd="0" presId="urn:microsoft.com/office/officeart/2005/8/layout/hList9"/>
    <dgm:cxn modelId="{930A31D0-83BE-4339-8675-7D40DE03C878}" type="presParOf" srcId="{E2822015-4B3D-43CD-B9A9-3A28E83DF520}" destId="{887E666D-1068-4631-A08B-7C56291AE7DF}" srcOrd="0" destOrd="0" presId="urn:microsoft.com/office/officeart/2005/8/layout/hList9"/>
    <dgm:cxn modelId="{E19A4C12-CD81-4DE9-B18E-349573F30CBE}" type="presParOf" srcId="{E2822015-4B3D-43CD-B9A9-3A28E83DF520}" destId="{D6B34A4A-D855-4482-B429-6509BED57890}" srcOrd="1" destOrd="0" presId="urn:microsoft.com/office/officeart/2005/8/layout/hList9"/>
    <dgm:cxn modelId="{4248BF15-F7F9-4B02-8CB8-6299C65196E3}" type="presParOf" srcId="{D6B34A4A-D855-4482-B429-6509BED57890}" destId="{4BB834D4-1A48-400D-80FF-AB4F836154AF}" srcOrd="0" destOrd="0" presId="urn:microsoft.com/office/officeart/2005/8/layout/hList9"/>
    <dgm:cxn modelId="{E9EC5963-D331-47F0-97D6-6506520BCC13}" type="presParOf" srcId="{D6B34A4A-D855-4482-B429-6509BED57890}" destId="{3F6DDE13-9B80-4D95-8BBC-D7BBAA48331A}" srcOrd="1" destOrd="0" presId="urn:microsoft.com/office/officeart/2005/8/layout/hList9"/>
    <dgm:cxn modelId="{FB636BB2-18C0-46AC-B70C-8A85C5A2B8CC}" type="presParOf" srcId="{A8C3F458-2D46-4F87-BA25-75102E43F370}" destId="{9455C928-93BD-4D1E-ABAC-BDA5D4BE8113}" srcOrd="7" destOrd="0" presId="urn:microsoft.com/office/officeart/2005/8/layout/hList9"/>
    <dgm:cxn modelId="{1963383B-4E61-4256-A93C-8BAA6FE2C8BB}" type="presParOf" srcId="{A8C3F458-2D46-4F87-BA25-75102E43F370}" destId="{CE3006AB-E7AB-472D-A99D-5F8852214E39}" srcOrd="8" destOrd="0" presId="urn:microsoft.com/office/officeart/2005/8/layout/hList9"/>
    <dgm:cxn modelId="{E3C969C7-D68F-4E7F-9A46-6C2012004D81}" type="presParOf" srcId="{A8C3F458-2D46-4F87-BA25-75102E43F370}" destId="{A2139748-2EF2-4411-8984-EDE3DFEEB3CE}" srcOrd="9" destOrd="0" presId="urn:microsoft.com/office/officeart/2005/8/layout/hList9"/>
    <dgm:cxn modelId="{18615C7A-15E4-4136-B073-3D2429BFFA8A}" type="presParOf" srcId="{A8C3F458-2D46-4F87-BA25-75102E43F370}" destId="{F0C41562-DCE2-49EA-B118-FD5D2E142FCE}" srcOrd="10" destOrd="0" presId="urn:microsoft.com/office/officeart/2005/8/layout/hList9"/>
    <dgm:cxn modelId="{F5BD1169-1D83-455E-8CA7-3607D5C65D94}" type="presParOf" srcId="{A8C3F458-2D46-4F87-BA25-75102E43F370}" destId="{0FB031E4-DC1F-447F-B362-8802B3E6E978}" srcOrd="11" destOrd="0" presId="urn:microsoft.com/office/officeart/2005/8/layout/hList9"/>
    <dgm:cxn modelId="{FFC4BBF8-8AD0-4FF2-985C-CAB2D07AEA12}" type="presParOf" srcId="{0FB031E4-DC1F-447F-B362-8802B3E6E978}" destId="{926E8EC6-3D46-4C6D-8568-E86818CCF082}" srcOrd="0" destOrd="0" presId="urn:microsoft.com/office/officeart/2005/8/layout/hList9"/>
    <dgm:cxn modelId="{55FADFD5-4A1E-4A5B-AEDB-FFC2934BA579}" type="presParOf" srcId="{0FB031E4-DC1F-447F-B362-8802B3E6E978}" destId="{AD125EA2-87BB-4F1A-9DA9-1076462F6C1B}" srcOrd="1" destOrd="0" presId="urn:microsoft.com/office/officeart/2005/8/layout/hList9"/>
    <dgm:cxn modelId="{7EEDAEC7-3E7C-482E-BA63-8F505F2AD734}" type="presParOf" srcId="{AD125EA2-87BB-4F1A-9DA9-1076462F6C1B}" destId="{F89B2FA9-A80F-48F6-935B-DB9A26AE730C}" srcOrd="0" destOrd="0" presId="urn:microsoft.com/office/officeart/2005/8/layout/hList9"/>
    <dgm:cxn modelId="{0CFF77D4-DD3E-4EBF-AB9F-8E866ABD4364}" type="presParOf" srcId="{AD125EA2-87BB-4F1A-9DA9-1076462F6C1B}" destId="{1A8A2B95-9430-4BDC-A46B-E0FA6D289232}" srcOrd="1" destOrd="0" presId="urn:microsoft.com/office/officeart/2005/8/layout/hList9"/>
    <dgm:cxn modelId="{5F586C9F-8CD6-45FB-8B30-E7C4EE55F1FB}" type="presParOf" srcId="{A8C3F458-2D46-4F87-BA25-75102E43F370}" destId="{6B37BF82-88EE-4DE8-87AB-955F5492E295}" srcOrd="12" destOrd="0" presId="urn:microsoft.com/office/officeart/2005/8/layout/hList9"/>
    <dgm:cxn modelId="{0EA4E59C-3266-4323-87BA-ADF195B57DCE}" type="presParOf" srcId="{A8C3F458-2D46-4F87-BA25-75102E43F370}" destId="{40FB321F-7A01-4419-9156-EDC5504D81AA}" srcOrd="13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519801-4A71-4B71-9DCB-1D148C861A81}">
      <dsp:nvSpPr>
        <dsp:cNvPr id="0" name=""/>
        <dsp:cNvSpPr/>
      </dsp:nvSpPr>
      <dsp:spPr>
        <a:xfrm>
          <a:off x="912201" y="789681"/>
          <a:ext cx="1709044" cy="113993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pl-PL" altLang="pl-PL" sz="1600" b="0" i="0" u="none" strike="noStrike" kern="1200" cap="none" normalizeH="0" baseline="0" dirty="0">
              <a:ln/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rPr>
            <a:t>Co to znaczy wynagrodzenie netto?</a:t>
          </a:r>
          <a:endParaRPr kumimoji="0" lang="pl-PL" altLang="pl-PL" sz="1600" b="0" i="0" u="none" strike="noStrike" kern="1200" cap="none" normalizeH="0" baseline="0" dirty="0">
            <a:ln/>
            <a:effectLst/>
            <a:latin typeface="+mj-lt"/>
          </a:endParaRPr>
        </a:p>
      </dsp:txBody>
      <dsp:txXfrm>
        <a:off x="1185648" y="789681"/>
        <a:ext cx="1435597" cy="1139932"/>
      </dsp:txXfrm>
    </dsp:sp>
    <dsp:sp modelId="{319FD91D-6DA0-4090-ACC1-942986E44BD9}">
      <dsp:nvSpPr>
        <dsp:cNvPr id="0" name=""/>
        <dsp:cNvSpPr/>
      </dsp:nvSpPr>
      <dsp:spPr>
        <a:xfrm>
          <a:off x="710" y="333936"/>
          <a:ext cx="1139362" cy="11393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700" kern="1200" dirty="0"/>
            <a:t>1</a:t>
          </a:r>
          <a:endParaRPr lang="en-GB" sz="5700" kern="1200" dirty="0"/>
        </a:p>
      </dsp:txBody>
      <dsp:txXfrm>
        <a:off x="167566" y="500792"/>
        <a:ext cx="805650" cy="805650"/>
      </dsp:txXfrm>
    </dsp:sp>
    <dsp:sp modelId="{4BB834D4-1A48-400D-80FF-AB4F836154AF}">
      <dsp:nvSpPr>
        <dsp:cNvPr id="0" name=""/>
        <dsp:cNvSpPr/>
      </dsp:nvSpPr>
      <dsp:spPr>
        <a:xfrm>
          <a:off x="3760608" y="789681"/>
          <a:ext cx="1709044" cy="113993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600" kern="1200" dirty="0">
              <a:latin typeface="+mj-lt"/>
            </a:rPr>
            <a:t>Co to znaczy wynagrodzenie brutto?</a:t>
          </a:r>
          <a:endParaRPr lang="en-GB" sz="1600" kern="1200" dirty="0">
            <a:latin typeface="+mj-lt"/>
          </a:endParaRPr>
        </a:p>
      </dsp:txBody>
      <dsp:txXfrm>
        <a:off x="4034055" y="789681"/>
        <a:ext cx="1435597" cy="1139932"/>
      </dsp:txXfrm>
    </dsp:sp>
    <dsp:sp modelId="{CE3006AB-E7AB-472D-A99D-5F8852214E39}">
      <dsp:nvSpPr>
        <dsp:cNvPr id="0" name=""/>
        <dsp:cNvSpPr/>
      </dsp:nvSpPr>
      <dsp:spPr>
        <a:xfrm>
          <a:off x="2849117" y="333936"/>
          <a:ext cx="1139362" cy="113936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700" kern="1200" dirty="0"/>
            <a:t>2</a:t>
          </a:r>
          <a:endParaRPr lang="en-GB" sz="5700" kern="1200" dirty="0"/>
        </a:p>
      </dsp:txBody>
      <dsp:txXfrm>
        <a:off x="3015973" y="500792"/>
        <a:ext cx="805650" cy="805650"/>
      </dsp:txXfrm>
    </dsp:sp>
    <dsp:sp modelId="{F89B2FA9-A80F-48F6-935B-DB9A26AE730C}">
      <dsp:nvSpPr>
        <dsp:cNvPr id="0" name=""/>
        <dsp:cNvSpPr/>
      </dsp:nvSpPr>
      <dsp:spPr>
        <a:xfrm>
          <a:off x="6609014" y="789681"/>
          <a:ext cx="1709044" cy="113993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pl-PL" altLang="pl-PL" sz="1600" b="0" i="0" u="none" strike="noStrike" kern="1200" cap="none" normalizeH="0" baseline="0" dirty="0">
              <a:ln/>
              <a:effectLst/>
              <a:latin typeface="+mj-lt"/>
              <a:ea typeface="Times New Roman" panose="02020603050405020304" pitchFamily="18" charset="0"/>
              <a:cs typeface="Calibri" panose="020F0502020204030204" pitchFamily="34" charset="0"/>
            </a:rPr>
            <a:t>Co to są koszty pracodawcy?</a:t>
          </a:r>
          <a:endParaRPr kumimoji="0" lang="pl-PL" altLang="pl-PL" sz="1600" b="0" i="0" u="none" strike="noStrike" kern="1200" cap="none" normalizeH="0" baseline="0" dirty="0">
            <a:ln/>
            <a:effectLst/>
            <a:latin typeface="+mj-lt"/>
          </a:endParaRPr>
        </a:p>
      </dsp:txBody>
      <dsp:txXfrm>
        <a:off x="6882462" y="789681"/>
        <a:ext cx="1435597" cy="1139932"/>
      </dsp:txXfrm>
    </dsp:sp>
    <dsp:sp modelId="{40FB321F-7A01-4419-9156-EDC5504D81AA}">
      <dsp:nvSpPr>
        <dsp:cNvPr id="0" name=""/>
        <dsp:cNvSpPr/>
      </dsp:nvSpPr>
      <dsp:spPr>
        <a:xfrm>
          <a:off x="5697524" y="333936"/>
          <a:ext cx="1139362" cy="113936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5700" kern="1200" dirty="0"/>
            <a:t>3</a:t>
          </a:r>
          <a:endParaRPr lang="en-GB" sz="5700" kern="1200" dirty="0"/>
        </a:p>
      </dsp:txBody>
      <dsp:txXfrm>
        <a:off x="5864380" y="500792"/>
        <a:ext cx="805650" cy="8056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31970-E6D8-43A1-9C36-EC030983EE1D}" type="datetimeFigureOut">
              <a:rPr lang="pl-PL" smtClean="0"/>
              <a:t>2020-08-26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30BA7-1853-48C7-87E0-E6FB3A406F55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767265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>
            <a:extLst>
              <a:ext uri="{FF2B5EF4-FFF2-40B4-BE49-F238E27FC236}">
                <a16:creationId xmlns:a16="http://schemas.microsoft.com/office/drawing/2014/main" id="{95ED8881-DE36-4AE5-9C2C-FA1706B234A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B826370-12D5-453F-9CE2-FDB88472025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054035A-A89F-4E02-99A1-3E73A4BA3B83}" type="datetimeFigureOut">
              <a:rPr lang="pl-PL"/>
              <a:pPr>
                <a:defRPr/>
              </a:pPr>
              <a:t>2020-08-26</a:t>
            </a:fld>
            <a:endParaRPr lang="pl-PL"/>
          </a:p>
        </p:txBody>
      </p:sp>
      <p:sp>
        <p:nvSpPr>
          <p:cNvPr id="4" name="Symbol zastępczy obrazu slajdu 3">
            <a:extLst>
              <a:ext uri="{FF2B5EF4-FFF2-40B4-BE49-F238E27FC236}">
                <a16:creationId xmlns:a16="http://schemas.microsoft.com/office/drawing/2014/main" id="{687B0DFC-1EBB-4147-B37B-025F73F223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l-PL" noProof="0"/>
          </a:p>
        </p:txBody>
      </p:sp>
      <p:sp>
        <p:nvSpPr>
          <p:cNvPr id="5" name="Symbol zastępczy notatek 4">
            <a:extLst>
              <a:ext uri="{FF2B5EF4-FFF2-40B4-BE49-F238E27FC236}">
                <a16:creationId xmlns:a16="http://schemas.microsoft.com/office/drawing/2014/main" id="{6B66CFB0-A711-4F69-A2BF-A88A344D30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noProof="0"/>
              <a:t>Edytuj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F2C10240-7DD3-4336-88ED-C649BC39405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3872821-FCFC-4C04-8F37-FC5EC16505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6A7D007-D446-4ABD-B429-74D81F247B1A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64318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wiedzieć, że Program </a:t>
            </a:r>
            <a:r>
              <a:rPr lang="pl-PL" dirty="0" err="1"/>
              <a:t>TalentowiSKO</a:t>
            </a:r>
            <a:r>
              <a:rPr lang="pl-PL" dirty="0"/>
              <a:t> jest rozszerzeniem dotychczasowych działań Banków Spółdzielczych realizowanych w ramach Szkolnych Kas Oszczędności. Jego celem jest rozwijanie talentów wśród dzieci i młodzieży poprzez promowanie dobrych nawyków w zakresie oszczędzania i przedsiębiorczości. Programem objęci są uczniowie szkół podstawowych i ponadpodstawowych w całej Polsce.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Zapraszamy do prezentacji filmu o Programie </a:t>
            </a:r>
            <a:r>
              <a:rPr lang="pl-PL" dirty="0" err="1"/>
              <a:t>TalentowiSKO</a:t>
            </a:r>
            <a:r>
              <a:rPr lang="pl-PL" dirty="0"/>
              <a:t>, który dostępny jest pod adresem: </a:t>
            </a:r>
          </a:p>
          <a:p>
            <a:r>
              <a:rPr lang="pl-PL" dirty="0"/>
              <a:t>https://www.youtube.com/watch?v=mFd9zyLG_sM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92317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ymbol zastępczy obrazu slajdu 1">
            <a:extLst>
              <a:ext uri="{FF2B5EF4-FFF2-40B4-BE49-F238E27FC236}">
                <a16:creationId xmlns:a16="http://schemas.microsoft.com/office/drawing/2014/main" id="{83FC10C1-5954-4EA1-8EEF-0A710B241B6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Symbol zastępczy notatek 2">
            <a:extLst>
              <a:ext uri="{FF2B5EF4-FFF2-40B4-BE49-F238E27FC236}">
                <a16:creationId xmlns:a16="http://schemas.microsoft.com/office/drawing/2014/main" id="{8A212D85-97E3-4A9A-94DE-1B659A612A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l-PL" altLang="pl-PL" dirty="0"/>
              <a:t>Warto w trakcie lekcji pokazać praktyczne zastosowanie kalkulatorów, by pokazać jakie koszty ponosi pracodawca, a ile „na rękę” otrzymuje pracownik.</a:t>
            </a:r>
          </a:p>
        </p:txBody>
      </p:sp>
      <p:sp>
        <p:nvSpPr>
          <p:cNvPr id="20484" name="Symbol zastępczy numeru slajdu 3">
            <a:extLst>
              <a:ext uri="{FF2B5EF4-FFF2-40B4-BE49-F238E27FC236}">
                <a16:creationId xmlns:a16="http://schemas.microsoft.com/office/drawing/2014/main" id="{879421AD-873E-4549-8FBA-A56BDC460D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B0E02AAD-750B-4954-B1A0-EC98B7DB72DF}" type="slidenum">
              <a:rPr lang="pl-PL" altLang="pl-PL"/>
              <a:pPr/>
              <a:t>11</a:t>
            </a:fld>
            <a:endParaRPr lang="pl-PL" altLang="pl-P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poprosić uczniów o podzielenie się swoimi spostrzeżeniami.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67625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fontAlgn="auto">
              <a:lnSpc>
                <a:spcPct val="115000"/>
              </a:lnSpc>
              <a:spcAft>
                <a:spcPts val="1000"/>
              </a:spcAft>
            </a:pPr>
            <a:r>
              <a:rPr lang="pl-PL" dirty="0"/>
              <a:t>Warto zaznaczyć, jakie obszary tematyczne zostaną poruszone podczas lekcji. Nauczyciel </a:t>
            </a: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cs typeface="Times New Roman" panose="02020603050405020304" pitchFamily="18" charset="0"/>
              </a:rPr>
              <a:t>w</a:t>
            </a:r>
            <a:r>
              <a:rPr lang="pl-PL" sz="12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skazuje na to, że osoby, które stawiają pierwsze kroki na rynku pracy, często zastanawiają się nad tym, ile pieniędzy otrzymają „na rękę” za wykonaną pracę. Szczególnie, że pracodawcy – zlecający wykonanie konkretnego zadania w określonym  czasie – w ogłoszeniach o pracę lub na rozmowach kwalifikacyjnych podają jednym razem kwotę netto, a innym razem kwotę brutto. 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46426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4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5457912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zachęcić uczniów do dyskusji i odpowiedzi na pytania.  </a:t>
            </a:r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6115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- 4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 - 1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 - 2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 – 3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77B65F-3972-448B-97E3-C7138318AC18}" type="slidenum">
              <a:rPr kumimoji="0" lang="pl-PL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80840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Warto zaprosić uczniów do dyskusji i analizy składek. Elementem wspomagającym mogą być m.in. poniższe pytania: </a:t>
            </a: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b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Która składka i w jakiej wysokości odprowadzana jest jedynie przez pracodawcę?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pl-PL" sz="1800" i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Odpowiedź: Składka na ubezpieczenie wypadkowe, 0,67%-3,33%.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b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Która składka i w jakiej wysokości odprowadzana jest wyłącznie przez pracownika?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pl-PL" sz="1800" i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Odpowiedź: Składka na ubezpieczenie chorobowe, 2,45%.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b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Która składka jest o 5% większa po stronie pracodawcy?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</a:pPr>
            <a:r>
              <a:rPr lang="pl-PL" sz="1800" i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Odpowiedź: Składka na ubezpieczenie rentowe.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b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Czy, a jeśli tak, to która stawka finansowana jest przez obie strony w tej samej wysokości?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pl-PL" sz="1800" i="1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Odpowiedź: Składka na ubezpieczenie emerytalne, w wysokości 9,76%.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959232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8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570659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ubezpieczenie emerytalne = 253,76 zł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ubezpieczenie rentowe = 39,00 zł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pl-PL" sz="1800" dirty="0">
                <a:solidFill>
                  <a:srgbClr val="404040"/>
                </a:solidFill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ubezpieczenie chorobowe = 63,70 zł</a:t>
            </a:r>
            <a:endParaRPr lang="pl-PL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A7D007-D446-4ABD-B429-74D81F247B1A}" type="slidenum">
              <a:rPr lang="pl-PL" smtClean="0"/>
              <a:pPr>
                <a:defRPr/>
              </a:pPr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321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BD7E2C5-4126-44AD-BF07-6E97E31F38A9}" type="slidenum">
              <a:rPr lang="pl-PL" altLang="pl-PL" smtClean="0"/>
              <a:pPr>
                <a:defRPr/>
              </a:pPr>
              <a:t>10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52796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9EE416-D55C-4C96-8E7B-74D8B4A9328F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4121A7-E2EF-4A0A-BCE7-E791896CB771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D6C6EB5-B113-4517-B4E5-4B81CFAE104F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112737B-9D31-4E3D-B89B-20F58535760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A274-183F-478D-96C9-16BAF71C4E4D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3118575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2C10BF21-779F-4359-A580-C00831006A13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515D3-5C3B-4ECD-8029-B1EF2C0EE630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82C15E13-2250-4311-BB41-5240D5D93E39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E61B13D8-3F3A-443F-857A-8D5DD96273EA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E0887-3612-4FCE-AA3C-B9D0391E6FC3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001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838C0914-108F-42AD-A5D8-BB60F71703C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6B79D4-6E33-44D0-81B3-0B3583C2A254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CF2D24B3-F726-433A-8DFE-61AE7394564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464F6B53-2D5F-4593-9917-8FD8D4A1BDF7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54360-DE34-4EBF-9A35-55C14E4ABB0F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883207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D04BA70E-1D73-434A-9F25-CBC55AE3723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710AF9-CDC0-4D2F-A953-774225F94E0E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211C7AF-6C5A-4A30-A317-F8BA3F739FE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84C24792-8ADB-4612-B522-B76D904B19DD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805FD-1B68-41D1-B2E3-A88A9021392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24125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Podtytuł 2"/>
          <p:cNvSpPr txBox="1"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49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30D881-6B34-4E1A-A2ED-F216015C3667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1DBAA4-FA54-4DD1-AA60-34948900317C}" type="slidenum">
              <a:t>‹#›</a:t>
            </a:fld>
            <a:endParaRPr lang="pl-PL"/>
          </a:p>
        </p:txBody>
      </p:sp>
      <p:pic>
        <p:nvPicPr>
          <p:cNvPr id="7" name="Picture 5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CF1BB6CB-07CB-4191-A3B5-B878884FC7A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4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2016966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>
            <a:extLst>
              <a:ext uri="{FF2B5EF4-FFF2-40B4-BE49-F238E27FC236}">
                <a16:creationId xmlns:a16="http://schemas.microsoft.com/office/drawing/2014/main" id="{6180D8D6-C3EE-45E2-ADCE-C87A350D24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2" cy="5143500"/>
          </a:xfrm>
          <a:prstGeom prst="rect">
            <a:avLst/>
          </a:prstGeom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555525"/>
            <a:ext cx="8229600" cy="507701"/>
          </a:xfrm>
        </p:spPr>
        <p:txBody>
          <a:bodyPr/>
          <a:lstStyle>
            <a:lvl1pPr>
              <a:defRPr sz="3200"/>
            </a:lvl1pPr>
          </a:lstStyle>
          <a:p>
            <a:pPr lvl="0"/>
            <a:r>
              <a:rPr lang="pl-PL" dirty="0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361A9B4-734A-41EB-911F-268D55420862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A19688-9AB8-4958-B2A3-C3869503C4A1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3793693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61F2A15-B2C2-495A-8703-50AE3B037E2D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EE96DDB-4E3F-44BB-8DAF-5F945892D6A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86314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56648C6-6923-466C-9276-628728550829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2AFF32B-F22F-4009-9C73-EFFE82479DF3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90464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9914B09-0F93-4474-8AA6-0018B5E53A3D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8" name="Symbol zastępczy stopki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9" name="Symbol zastępczy numeru slajdu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7A428F9-7FA8-433D-8401-62662FF910A5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06118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15B3ED0-C2E4-41AD-AA2C-4DFF45C9BF2F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4" name="Symbol zastępczy stopki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5" name="Symbol zastępczy numeru slajdu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6F8359A-2EF1-40D0-BB39-CD5906E67040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50078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08D4950-820A-44AF-8137-6CCCB99E925E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3" name="Symbol zastępczy stopki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numeru slajdu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9223F5-0AF9-4D24-B39A-70339476D70A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59255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C7A8771D-510C-4BD9-95CA-697AC791128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795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00EA894E-9240-4AB2-B38F-8DC43FFA87D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C04E1F-5984-4E2F-B25B-9A28E05BBA94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95C53EB9-5337-491A-84F5-E48ACFD6CFBA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261BF5EF-ECCE-41C5-87C6-2E0E867F1AF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4A215-471E-472E-B0DC-7AD410C95CAA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3112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A519712-90CD-48FD-976A-E77AE89334A6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0D8A2F-5C25-4235-9190-CBFC7D028CC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374661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1792288" y="3600450"/>
            <a:ext cx="5486400" cy="425049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 txBox="1">
            <a:spLocks noGrp="1"/>
          </p:cNvSpPr>
          <p:nvPr>
            <p:ph type="pic" idx="1"/>
          </p:nvPr>
        </p:nvSpPr>
        <p:spPr>
          <a:xfrm>
            <a:off x="1792288" y="459577"/>
            <a:ext cx="5486400" cy="308609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pl-PL"/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1792288" y="4025499"/>
            <a:ext cx="5486400" cy="60365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BA8F22-D49C-41A8-A77F-BC9CDCD34823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6" name="Symbol zastępczy stopki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7" name="Symbol zastępczy numeru slajdu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E90A206-4E56-4183-9A4B-8A4E6B8B41AD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69730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D4DBB5-7BB3-41C8-82C5-7564B8336890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DCC3CC4-A3C2-49A6-B61B-8A2F8913C322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70478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 txBox="1">
            <a:spLocks noGrp="1"/>
          </p:cNvSpPr>
          <p:nvPr>
            <p:ph type="title" orient="vert"/>
          </p:nvPr>
        </p:nvSpPr>
        <p:spPr>
          <a:xfrm>
            <a:off x="6629400" y="154780"/>
            <a:ext cx="2057400" cy="329088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 txBox="1">
            <a:spLocks noGrp="1"/>
          </p:cNvSpPr>
          <p:nvPr>
            <p:ph type="body" orient="vert" idx="1"/>
          </p:nvPr>
        </p:nvSpPr>
        <p:spPr>
          <a:xfrm>
            <a:off x="457200" y="154780"/>
            <a:ext cx="6019796" cy="329088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0DF7AA5-3C3E-4089-8500-4A276CA6CAF0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B3B6B99-C18C-43C1-A514-A4EFA292C6D8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3747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B76A6054-E84B-4147-AF6B-D63C41C2A8B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A77C8BA9-92DC-45F5-ADB2-90B4BA03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09862928-FD33-4328-8D1F-C80A61C1B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F9987BE-51CE-4A64-A1F5-142B3C241CDC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10BCC7E2-2560-4024-AF86-B88D1AE5E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4E235783-376D-428E-987F-0FCEB98A7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8E7EC31-42B3-4015-9C20-591A19C3254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1518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EWELIN~1.JAS\AppData\Local\Temp\notes7A1CA4\160713_sko_layout_powerpiont_v2-8.jpg">
            <a:extLst>
              <a:ext uri="{FF2B5EF4-FFF2-40B4-BE49-F238E27FC236}">
                <a16:creationId xmlns:a16="http://schemas.microsoft.com/office/drawing/2014/main" id="{E97F360A-923C-449C-B237-7816C604BEC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A77C8BA9-92DC-45F5-ADB2-90B4BA03D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555526"/>
            <a:ext cx="8229600" cy="648072"/>
          </a:xfrm>
        </p:spPr>
        <p:txBody>
          <a:bodyPr/>
          <a:lstStyle>
            <a:lvl1pPr>
              <a:defRPr sz="2800"/>
            </a:lvl1pPr>
          </a:lstStyle>
          <a:p>
            <a:r>
              <a:rPr lang="pl-PL" dirty="0"/>
              <a:t>Kliknij, aby edytować styl</a:t>
            </a:r>
          </a:p>
        </p:txBody>
      </p:sp>
      <p:sp>
        <p:nvSpPr>
          <p:cNvPr id="4" name="Symbol zastępczy daty 2">
            <a:extLst>
              <a:ext uri="{FF2B5EF4-FFF2-40B4-BE49-F238E27FC236}">
                <a16:creationId xmlns:a16="http://schemas.microsoft.com/office/drawing/2014/main" id="{379BF6B6-9135-428B-985A-C6967277F8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F87AE-E11C-4E51-B812-3113292C740F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3">
            <a:extLst>
              <a:ext uri="{FF2B5EF4-FFF2-40B4-BE49-F238E27FC236}">
                <a16:creationId xmlns:a16="http://schemas.microsoft.com/office/drawing/2014/main" id="{E8164355-730A-49F0-8FE9-D80009067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4">
            <a:extLst>
              <a:ext uri="{FF2B5EF4-FFF2-40B4-BE49-F238E27FC236}">
                <a16:creationId xmlns:a16="http://schemas.microsoft.com/office/drawing/2014/main" id="{68844BF5-113F-47D5-8244-33B53F8F8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8FC12-8561-4CBD-841E-82CB10789C3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4949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722311" y="3305171"/>
            <a:ext cx="7772400" cy="1021558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722311" y="2180039"/>
            <a:ext cx="7772400" cy="1125141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E5C4539-FFAE-4DCB-956A-70F5C14CA39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164A7-65E5-4404-B33B-7593656D86EF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0CEFA90-5F3B-4F61-9EB6-AE561F9BA68F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2A51E53-7297-4DB6-AAB1-E6ED123674C6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ECDB2-919F-4ABC-84BE-6358449FDEC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494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457200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648196" y="900117"/>
            <a:ext cx="4038603" cy="2545552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FB8D71F7-1821-4AEA-9292-C66D830ED89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E689-A25B-4B6E-B6E2-835E0D81F03F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A51427A4-265F-414A-8D4D-167B90D7526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AB421E2F-30DE-441D-B554-771C40CD975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A9ABC-4430-409A-B00A-3E29155B9E0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6905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151339"/>
            <a:ext cx="4040184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 txBox="1">
            <a:spLocks noGrp="1"/>
          </p:cNvSpPr>
          <p:nvPr>
            <p:ph idx="2"/>
          </p:nvPr>
        </p:nvSpPr>
        <p:spPr>
          <a:xfrm>
            <a:off x="457200" y="1631152"/>
            <a:ext cx="4040184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 txBox="1">
            <a:spLocks noGrp="1"/>
          </p:cNvSpPr>
          <p:nvPr>
            <p:ph type="body" idx="3"/>
          </p:nvPr>
        </p:nvSpPr>
        <p:spPr>
          <a:xfrm>
            <a:off x="4645023" y="1151339"/>
            <a:ext cx="4041776" cy="479822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 txBox="1">
            <a:spLocks noGrp="1"/>
          </p:cNvSpPr>
          <p:nvPr>
            <p:ph idx="4"/>
          </p:nvPr>
        </p:nvSpPr>
        <p:spPr>
          <a:xfrm>
            <a:off x="4645023" y="1631152"/>
            <a:ext cx="4041776" cy="2963469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3">
            <a:extLst>
              <a:ext uri="{FF2B5EF4-FFF2-40B4-BE49-F238E27FC236}">
                <a16:creationId xmlns:a16="http://schemas.microsoft.com/office/drawing/2014/main" id="{C3D6DC63-2093-4627-A80E-C8BF7A9ED04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6402D9-2F61-4106-B133-A7F239B20A87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8" name="Symbol zastępczy stopki 4">
            <a:extLst>
              <a:ext uri="{FF2B5EF4-FFF2-40B4-BE49-F238E27FC236}">
                <a16:creationId xmlns:a16="http://schemas.microsoft.com/office/drawing/2014/main" id="{F7813BB0-D2FD-4478-BA62-11B58A2E03C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9" name="Symbol zastępczy numeru slajdu 5">
            <a:extLst>
              <a:ext uri="{FF2B5EF4-FFF2-40B4-BE49-F238E27FC236}">
                <a16:creationId xmlns:a16="http://schemas.microsoft.com/office/drawing/2014/main" id="{E46CD611-05F1-4CF8-96B4-006CB3EA07FD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9A6354-F6E0-4352-B553-46F8FAACBAC3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877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daty 3">
            <a:extLst>
              <a:ext uri="{FF2B5EF4-FFF2-40B4-BE49-F238E27FC236}">
                <a16:creationId xmlns:a16="http://schemas.microsoft.com/office/drawing/2014/main" id="{01A66697-AF61-43C6-B0B8-0E431141D45A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00867-6CE7-45D8-A6C6-3A54359230A4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4" name="Symbol zastępczy stopki 4">
            <a:extLst>
              <a:ext uri="{FF2B5EF4-FFF2-40B4-BE49-F238E27FC236}">
                <a16:creationId xmlns:a16="http://schemas.microsoft.com/office/drawing/2014/main" id="{FCA2463E-8BE1-4F27-8901-9F7DDEDC068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Symbol zastępczy numeru slajdu 5">
            <a:extLst>
              <a:ext uri="{FF2B5EF4-FFF2-40B4-BE49-F238E27FC236}">
                <a16:creationId xmlns:a16="http://schemas.microsoft.com/office/drawing/2014/main" id="{3A3B58A5-61AE-4EBA-8C8D-22138CE90FCE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113602-FBF0-4F93-BF71-CE77D93A67C5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972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3">
            <a:extLst>
              <a:ext uri="{FF2B5EF4-FFF2-40B4-BE49-F238E27FC236}">
                <a16:creationId xmlns:a16="http://schemas.microsoft.com/office/drawing/2014/main" id="{9EE4DEC2-3688-4AE9-A190-28CDB4B272E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3F495A-9AA6-4BD2-9F90-341749A4BFB5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3" name="Symbol zastępczy stopki 4">
            <a:extLst>
              <a:ext uri="{FF2B5EF4-FFF2-40B4-BE49-F238E27FC236}">
                <a16:creationId xmlns:a16="http://schemas.microsoft.com/office/drawing/2014/main" id="{2E6129FA-96B6-490A-BEC9-D28BB4EDE40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ymbol zastępczy numeru slajdu 5">
            <a:extLst>
              <a:ext uri="{FF2B5EF4-FFF2-40B4-BE49-F238E27FC236}">
                <a16:creationId xmlns:a16="http://schemas.microsoft.com/office/drawing/2014/main" id="{C3BC3644-7248-4C1F-8434-1E9A345BD234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8814D-90DB-4AE2-90B8-A6D4AF890E8B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51243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 txBox="1">
            <a:spLocks noGrp="1"/>
          </p:cNvSpPr>
          <p:nvPr>
            <p:ph type="title"/>
          </p:nvPr>
        </p:nvSpPr>
        <p:spPr>
          <a:xfrm>
            <a:off x="457200" y="204789"/>
            <a:ext cx="3008311" cy="871542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 txBox="1">
            <a:spLocks noGrp="1"/>
          </p:cNvSpPr>
          <p:nvPr>
            <p:ph idx="1"/>
          </p:nvPr>
        </p:nvSpPr>
        <p:spPr>
          <a:xfrm>
            <a:off x="3575047" y="204789"/>
            <a:ext cx="5111752" cy="438983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 txBox="1">
            <a:spLocks noGrp="1"/>
          </p:cNvSpPr>
          <p:nvPr>
            <p:ph type="body" idx="2"/>
          </p:nvPr>
        </p:nvSpPr>
        <p:spPr>
          <a:xfrm>
            <a:off x="457200" y="1076321"/>
            <a:ext cx="3008311" cy="3518300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3">
            <a:extLst>
              <a:ext uri="{FF2B5EF4-FFF2-40B4-BE49-F238E27FC236}">
                <a16:creationId xmlns:a16="http://schemas.microsoft.com/office/drawing/2014/main" id="{E8EC2460-16F6-43FC-A33D-3455E1EAB5FF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A9FC85-3D8D-43C4-A7E5-F1CE73F496AB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6" name="Symbol zastępczy stopki 4">
            <a:extLst>
              <a:ext uri="{FF2B5EF4-FFF2-40B4-BE49-F238E27FC236}">
                <a16:creationId xmlns:a16="http://schemas.microsoft.com/office/drawing/2014/main" id="{37A9F7E5-3B4A-47F2-9BCB-EB2467BA5AAB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Symbol zastępczy numeru slajdu 5">
            <a:extLst>
              <a:ext uri="{FF2B5EF4-FFF2-40B4-BE49-F238E27FC236}">
                <a16:creationId xmlns:a16="http://schemas.microsoft.com/office/drawing/2014/main" id="{36C19377-38E2-49B1-93D1-745D2B3E43C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7083F-60F4-4151-BF94-F3EF467AE059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68507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ymbol zastępczy tytułu 1">
            <a:extLst>
              <a:ext uri="{FF2B5EF4-FFF2-40B4-BE49-F238E27FC236}">
                <a16:creationId xmlns:a16="http://schemas.microsoft.com/office/drawing/2014/main" id="{D571F687-CD87-4C31-A1EA-38D1E83E75EA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</a:t>
            </a:r>
          </a:p>
        </p:txBody>
      </p:sp>
      <p:sp>
        <p:nvSpPr>
          <p:cNvPr id="1027" name="Symbol zastępczy tekstu 2">
            <a:extLst>
              <a:ext uri="{FF2B5EF4-FFF2-40B4-BE49-F238E27FC236}">
                <a16:creationId xmlns:a16="http://schemas.microsoft.com/office/drawing/2014/main" id="{5EAB544D-F800-403D-98D0-4B303924FD7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25AC116-AC28-4A81-BDB7-1F9CB9B07F5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67EFAEB9-0F49-465A-AFA7-F273EC65D1E3}" type="datetime1">
              <a:rPr lang="pl-PL"/>
              <a:pPr>
                <a:defRPr/>
              </a:pPr>
              <a:t>2020-08-26</a:t>
            </a:fld>
            <a:endParaRPr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24AC26AE-2A1A-416C-A7B1-B8DFA2AA1C48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CB35553-71FB-449E-9901-8303FF27BF0A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0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3B0DD8B4-6236-49E2-9A7D-70DC4B4EE7C8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9" r:id="rId2"/>
    <p:sldLayoutId id="2147483730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pl-PL" sz="4400" kern="1200">
          <a:solidFill>
            <a:srgbClr val="000000"/>
          </a:solidFill>
          <a:latin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5pPr>
      <a:lvl6pPr marL="4572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6pPr>
      <a:lvl7pPr marL="9144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7pPr>
      <a:lvl8pPr marL="13716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8pPr>
      <a:lvl9pPr marL="1828800" algn="ctr" rtl="0" eaLnBrk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3200" kern="1200">
          <a:solidFill>
            <a:srgbClr val="000000"/>
          </a:solidFill>
          <a:latin typeface="Calibri"/>
        </a:defRPr>
      </a:lvl1pPr>
      <a:lvl2pPr marL="742950" lvl="1" indent="-28575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800" kern="1200">
          <a:solidFill>
            <a:srgbClr val="000000"/>
          </a:solidFill>
          <a:latin typeface="Calibri"/>
        </a:defRPr>
      </a:lvl2pPr>
      <a:lvl3pPr marL="1143000" lvl="2" indent="-228600" algn="l" rtl="0" eaLnBrk="0" fontAlgn="base" hangingPunct="0">
        <a:spcBef>
          <a:spcPts val="6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pl-PL" sz="2400" kern="1200">
          <a:solidFill>
            <a:srgbClr val="000000"/>
          </a:solidFill>
          <a:latin typeface="Calibri"/>
        </a:defRPr>
      </a:lvl3pPr>
      <a:lvl4pPr marL="1600200" lvl="3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–"/>
        <a:defRPr lang="pl-PL" sz="2000" kern="1200">
          <a:solidFill>
            <a:srgbClr val="000000"/>
          </a:solidFill>
          <a:latin typeface="Calibri"/>
        </a:defRPr>
      </a:lvl4pPr>
      <a:lvl5pPr marL="2057400" lvl="4" indent="-228600" algn="l" rtl="0" eaLnBrk="0" fontAlgn="base" hangingPunct="0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5pPr>
      <a:lvl6pPr marL="25146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6pPr>
      <a:lvl7pPr marL="29718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7pPr>
      <a:lvl8pPr marL="34290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8pPr>
      <a:lvl9pPr marL="3886200" indent="-228600" algn="l" rtl="0" eaLnBrk="0" fontAlgn="base"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»"/>
        <a:defRPr lang="pl-PL" sz="2000" kern="1200">
          <a:solidFill>
            <a:srgbClr val="000000"/>
          </a:solidFill>
          <a:latin typeface="Calibri"/>
        </a:defRPr>
      </a:lvl9pPr>
    </p:bodyStyle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 txBox="1">
            <a:spLocks noGrp="1"/>
          </p:cNvSpPr>
          <p:nvPr>
            <p:ph type="title"/>
          </p:nvPr>
        </p:nvSpPr>
        <p:spPr>
          <a:xfrm>
            <a:off x="457200" y="205977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 txBox="1">
            <a:spLocks noGrp="1"/>
          </p:cNvSpPr>
          <p:nvPr>
            <p:ph type="dt" sz="half" idx="2"/>
          </p:nvPr>
        </p:nvSpPr>
        <p:spPr>
          <a:xfrm>
            <a:off x="457200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29D55B86-E63B-4E29-801A-9991E17242C7}" type="datetime1">
              <a:rPr lang="pl-PL"/>
              <a:pPr lvl="0"/>
              <a:t>2020-08-26</a:t>
            </a:fld>
            <a:endParaRPr lang="pl-PL"/>
          </a:p>
        </p:txBody>
      </p:sp>
      <p:sp>
        <p:nvSpPr>
          <p:cNvPr id="5" name="Symbol zastępczy stopki 4"/>
          <p:cNvSpPr txBox="1">
            <a:spLocks noGrp="1"/>
          </p:cNvSpPr>
          <p:nvPr>
            <p:ph type="ftr" sz="quarter" idx="3"/>
          </p:nvPr>
        </p:nvSpPr>
        <p:spPr>
          <a:xfrm>
            <a:off x="3124203" y="4767260"/>
            <a:ext cx="2895603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pl-PL"/>
          </a:p>
        </p:txBody>
      </p:sp>
      <p:sp>
        <p:nvSpPr>
          <p:cNvPr id="6" name="Symbol zastępczy numeru slajdu 5"/>
          <p:cNvSpPr txBox="1">
            <a:spLocks noGrp="1"/>
          </p:cNvSpPr>
          <p:nvPr>
            <p:ph type="sldNum" sz="quarter" idx="4"/>
          </p:nvPr>
        </p:nvSpPr>
        <p:spPr>
          <a:xfrm>
            <a:off x="6553203" y="4767260"/>
            <a:ext cx="2133596" cy="27384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pl-PL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C16003C7-74C8-4D94-80DF-C555F5ABBEAB}" type="slidenum"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94130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</p:sldLayoutIdLst>
  <p:txStyles>
    <p:titleStyle>
      <a:lvl1pPr marL="0" marR="0" lvl="0" indent="0" algn="ctr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pl-PL" sz="44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</p:titleStyle>
    <p:bodyStyle>
      <a:lvl1pPr marL="342900" marR="0" lvl="0" indent="-342900" algn="l" defTabSz="914400" rtl="0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Font typeface="Arial" pitchFamily="34"/>
        <a:buChar char="•"/>
        <a:tabLst/>
        <a:defRPr lang="pl-PL" sz="32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742950" marR="0" lvl="1" indent="-285750" algn="l" defTabSz="914400" rtl="0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Font typeface="Arial" pitchFamily="34"/>
        <a:buChar char="–"/>
        <a:tabLst/>
        <a:defRPr lang="pl-PL" sz="28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Font typeface="Arial" pitchFamily="34"/>
        <a:buChar char="•"/>
        <a:tabLst/>
        <a:defRPr lang="pl-PL" sz="24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–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Font typeface="Arial" pitchFamily="34"/>
        <a:buChar char="»"/>
        <a:tabLst/>
        <a:defRPr lang="pl-PL" sz="20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for.pl/kalkulatory/brutto_netto.html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https://www.pit.pl/kalkulator-wynagrodzen-netto-i-brutto/" TargetMode="External"/><Relationship Id="rId4" Type="http://schemas.openxmlformats.org/officeDocument/2006/relationships/hyperlink" Target="https://www.bankier.pl/narzedzia/kalkulator-placowy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WELIN~1.JAS\AppData\Local\Temp\notes7A1CA4\160713_sko_layout_powerpiont_v4.jpg">
            <a:extLst>
              <a:ext uri="{FF2B5EF4-FFF2-40B4-BE49-F238E27FC236}">
                <a16:creationId xmlns:a16="http://schemas.microsoft.com/office/drawing/2014/main" id="{2BB905CD-D8AD-4B53-A65D-DDF906D57F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pole tekstowe 2">
            <a:extLst>
              <a:ext uri="{FF2B5EF4-FFF2-40B4-BE49-F238E27FC236}">
                <a16:creationId xmlns:a16="http://schemas.microsoft.com/office/drawing/2014/main" id="{150EF3F1-1412-4C55-BCDA-936068F64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3148013"/>
            <a:ext cx="482441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pl-PL" altLang="pl-PL" sz="2800" b="1" dirty="0">
                <a:solidFill>
                  <a:srgbClr val="404040"/>
                </a:solidFill>
              </a:rPr>
              <a:t>Netto, brutto i całkowity koszt wynagrodzenia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>
            <a:extLst>
              <a:ext uri="{FF2B5EF4-FFF2-40B4-BE49-F238E27FC236}">
                <a16:creationId xmlns:a16="http://schemas.microsoft.com/office/drawing/2014/main" id="{13CA0CDA-8DF3-492A-B2AC-1888E1FE3B2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539750" y="2414588"/>
            <a:ext cx="8229600" cy="508000"/>
          </a:xfrm>
        </p:spPr>
        <p:txBody>
          <a:bodyPr/>
          <a:lstStyle/>
          <a:p>
            <a:pPr eaLnBrk="1" hangingPunct="1"/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Czy wiesz, że</a:t>
            </a:r>
            <a:r>
              <a:rPr lang="pl-PL"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…</a:t>
            </a:r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3315" name="Prostokąt 11">
            <a:extLst>
              <a:ext uri="{FF2B5EF4-FFF2-40B4-BE49-F238E27FC236}">
                <a16:creationId xmlns:a16="http://schemas.microsoft.com/office/drawing/2014/main" id="{48A337BB-D51D-4281-9C1B-C6CE35A04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088" y="2162175"/>
            <a:ext cx="457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pl-PL" altLang="pl-PL" sz="160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5" name="Objaśnienie w chmurce 14">
            <a:extLst>
              <a:ext uri="{FF2B5EF4-FFF2-40B4-BE49-F238E27FC236}">
                <a16:creationId xmlns:a16="http://schemas.microsoft.com/office/drawing/2014/main" id="{A564BD92-C321-4E34-98D2-FFDE658ED192}"/>
              </a:ext>
            </a:extLst>
          </p:cNvPr>
          <p:cNvSpPr/>
          <p:nvPr/>
        </p:nvSpPr>
        <p:spPr>
          <a:xfrm>
            <a:off x="4788024" y="575320"/>
            <a:ext cx="2870200" cy="1530350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B81AD72-555D-4E73-83B7-FD4A296F0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4724" y="867154"/>
            <a:ext cx="233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Na rynku dostępne są bezpłatne narzędzia, które mogą pomóc wyliczyć wynagrodzenie wypłacone z tytułu wykonanej pracy.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8C3EC1C-8F19-479C-867C-104751A67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0" y="1874838"/>
            <a:ext cx="1952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200" dirty="0">
              <a:solidFill>
                <a:srgbClr val="3E4040"/>
              </a:solidFill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459A51C5-309D-4B1E-880A-30AFB0A03E31}"/>
              </a:ext>
            </a:extLst>
          </p:cNvPr>
          <p:cNvSpPr/>
          <p:nvPr/>
        </p:nvSpPr>
        <p:spPr>
          <a:xfrm>
            <a:off x="2276479" y="3065856"/>
            <a:ext cx="4300538" cy="887413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2400" dirty="0"/>
              <a:t>Kalkulatory płac on-line</a:t>
            </a:r>
          </a:p>
        </p:txBody>
      </p:sp>
    </p:spTree>
    <p:extLst>
      <p:ext uri="{BB962C8B-B14F-4D97-AF65-F5344CB8AC3E}">
        <p14:creationId xmlns:p14="http://schemas.microsoft.com/office/powerpoint/2010/main" val="324018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ytuł 1">
            <a:extLst>
              <a:ext uri="{FF2B5EF4-FFF2-40B4-BE49-F238E27FC236}">
                <a16:creationId xmlns:a16="http://schemas.microsoft.com/office/drawing/2014/main" id="{C0D2059B-FBAA-435B-A5EC-AC1F18E1710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508000"/>
          </a:xfrm>
        </p:spPr>
        <p:txBody>
          <a:bodyPr/>
          <a:lstStyle/>
          <a:p>
            <a:pPr eaLnBrk="1" hangingPunct="1"/>
            <a:r>
              <a:rPr altLang="pl-PL">
                <a:latin typeface="Calibri" panose="020F0502020204030204" pitchFamily="34" charset="0"/>
              </a:rPr>
              <a:t> </a:t>
            </a:r>
          </a:p>
        </p:txBody>
      </p:sp>
      <p:grpSp>
        <p:nvGrpSpPr>
          <p:cNvPr id="4" name="Grupa 3">
            <a:extLst>
              <a:ext uri="{FF2B5EF4-FFF2-40B4-BE49-F238E27FC236}">
                <a16:creationId xmlns:a16="http://schemas.microsoft.com/office/drawing/2014/main" id="{7B9CC033-8C46-4FF7-8395-CB59CF77EE99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62B5A7"/>
          </a:solidFill>
        </p:grpSpPr>
        <p:sp>
          <p:nvSpPr>
            <p:cNvPr id="5" name="Prostokąt 4">
              <a:extLst>
                <a:ext uri="{FF2B5EF4-FFF2-40B4-BE49-F238E27FC236}">
                  <a16:creationId xmlns:a16="http://schemas.microsoft.com/office/drawing/2014/main" id="{14958854-D090-44FC-A085-3C3628541FAC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pole tekstowe 5">
              <a:extLst>
                <a:ext uri="{FF2B5EF4-FFF2-40B4-BE49-F238E27FC236}">
                  <a16:creationId xmlns:a16="http://schemas.microsoft.com/office/drawing/2014/main" id="{EFCF1939-3E62-44E0-ADC9-82A8B58A562E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/>
                <a:t>Inspiracje</a:t>
              </a:r>
            </a:p>
          </p:txBody>
        </p:sp>
      </p:grpSp>
      <p:sp>
        <p:nvSpPr>
          <p:cNvPr id="7" name="Prostokąt zaokrąglony 6">
            <a:extLst>
              <a:ext uri="{FF2B5EF4-FFF2-40B4-BE49-F238E27FC236}">
                <a16:creationId xmlns:a16="http://schemas.microsoft.com/office/drawing/2014/main" id="{CA9832B1-6263-4E92-B8C1-772FBFED69EF}"/>
              </a:ext>
            </a:extLst>
          </p:cNvPr>
          <p:cNvSpPr/>
          <p:nvPr/>
        </p:nvSpPr>
        <p:spPr>
          <a:xfrm>
            <a:off x="468313" y="1303338"/>
            <a:ext cx="2951162" cy="1439862"/>
          </a:xfrm>
          <a:prstGeom prst="roundRect">
            <a:avLst/>
          </a:prstGeom>
          <a:ln>
            <a:solidFill>
              <a:srgbClr val="62B5A7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7414" name="pole tekstowe 13">
            <a:extLst>
              <a:ext uri="{FF2B5EF4-FFF2-40B4-BE49-F238E27FC236}">
                <a16:creationId xmlns:a16="http://schemas.microsoft.com/office/drawing/2014/main" id="{5B7721EF-677E-4BD9-B257-BAB77BFB2C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82" y="1448945"/>
            <a:ext cx="2879725" cy="1680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15000"/>
              </a:lnSpc>
              <a:spcBef>
                <a:spcPct val="0"/>
              </a:spcBef>
              <a:buSzTx/>
              <a:buNone/>
            </a:pPr>
            <a:r>
              <a:rPr lang="pl-PL" altLang="pl-PL" sz="1400" b="1" dirty="0">
                <a:solidFill>
                  <a:srgbClr val="3E4040"/>
                </a:solidFill>
                <a:latin typeface="+mn-lt"/>
              </a:rPr>
              <a:t>Kalkulator </a:t>
            </a:r>
            <a:r>
              <a:rPr lang="pl-PL" altLang="pl-PL" sz="1400" b="1" dirty="0" err="1">
                <a:solidFill>
                  <a:srgbClr val="3E4040"/>
                </a:solidFill>
                <a:latin typeface="+mn-lt"/>
              </a:rPr>
              <a:t>Infor</a:t>
            </a:r>
            <a:r>
              <a:rPr lang="pl-PL" altLang="pl-PL" sz="1400" b="1" dirty="0">
                <a:solidFill>
                  <a:srgbClr val="3E4040"/>
                </a:solidFill>
                <a:latin typeface="+mn-lt"/>
              </a:rPr>
              <a:t>, wydawcy Dziennika Gazety Prawnej </a:t>
            </a:r>
            <a:br>
              <a:rPr lang="pl-PL" altLang="pl-PL" sz="1400" b="1" dirty="0">
                <a:solidFill>
                  <a:srgbClr val="3E4040"/>
                </a:solidFill>
                <a:latin typeface="+mn-lt"/>
              </a:rPr>
            </a:br>
            <a:r>
              <a:rPr lang="pl-PL" sz="1400" u="sng" dirty="0">
                <a:solidFill>
                  <a:srgbClr val="0000FF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https://www.infor.pl/kalkulatory/brutto_netto.html</a:t>
            </a:r>
            <a:endParaRPr lang="pl-PL" sz="1200" dirty="0">
              <a:solidFill>
                <a:prstClr val="black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Bef>
                <a:spcPct val="0"/>
              </a:spcBef>
              <a:buSzTx/>
              <a:buNone/>
            </a:pPr>
            <a:endParaRPr lang="pl-PL" sz="1200" dirty="0">
              <a:solidFill>
                <a:prstClr val="black"/>
              </a:solidFill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pl-PL" altLang="pl-PL" sz="1400" b="1" dirty="0">
              <a:solidFill>
                <a:srgbClr val="3E4040"/>
              </a:solidFill>
              <a:latin typeface="+mn-lt"/>
            </a:endParaRPr>
          </a:p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endParaRPr lang="pl-PL" altLang="pl-PL" sz="1100" dirty="0">
              <a:solidFill>
                <a:srgbClr val="3E4040"/>
              </a:solidFill>
              <a:latin typeface="+mn-lt"/>
            </a:endParaRPr>
          </a:p>
        </p:txBody>
      </p:sp>
      <p:sp>
        <p:nvSpPr>
          <p:cNvPr id="16" name="Prostokąt zaokrąglony 15">
            <a:extLst>
              <a:ext uri="{FF2B5EF4-FFF2-40B4-BE49-F238E27FC236}">
                <a16:creationId xmlns:a16="http://schemas.microsoft.com/office/drawing/2014/main" id="{283BF125-79A0-447B-8788-941297FEAE17}"/>
              </a:ext>
            </a:extLst>
          </p:cNvPr>
          <p:cNvSpPr/>
          <p:nvPr/>
        </p:nvSpPr>
        <p:spPr>
          <a:xfrm>
            <a:off x="468313" y="2854325"/>
            <a:ext cx="2952750" cy="1439863"/>
          </a:xfrm>
          <a:prstGeom prst="roundRect">
            <a:avLst/>
          </a:prstGeom>
          <a:ln>
            <a:solidFill>
              <a:srgbClr val="62B5A7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>
              <a:solidFill>
                <a:srgbClr val="3E4040"/>
              </a:solidFill>
            </a:endParaRPr>
          </a:p>
        </p:txBody>
      </p:sp>
      <p:sp>
        <p:nvSpPr>
          <p:cNvPr id="17" name="Prostokąt zaokrąglony 16">
            <a:extLst>
              <a:ext uri="{FF2B5EF4-FFF2-40B4-BE49-F238E27FC236}">
                <a16:creationId xmlns:a16="http://schemas.microsoft.com/office/drawing/2014/main" id="{336AAD5F-F357-48D8-B289-FAE81421B075}"/>
              </a:ext>
            </a:extLst>
          </p:cNvPr>
          <p:cNvSpPr/>
          <p:nvPr/>
        </p:nvSpPr>
        <p:spPr>
          <a:xfrm>
            <a:off x="5654439" y="2134394"/>
            <a:ext cx="2952750" cy="1439862"/>
          </a:xfrm>
          <a:prstGeom prst="roundRect">
            <a:avLst/>
          </a:prstGeom>
          <a:ln>
            <a:solidFill>
              <a:srgbClr val="62B5A7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17418" name="pole tekstowe 17">
            <a:extLst>
              <a:ext uri="{FF2B5EF4-FFF2-40B4-BE49-F238E27FC236}">
                <a16:creationId xmlns:a16="http://schemas.microsoft.com/office/drawing/2014/main" id="{42FDE1C8-1D0F-4BDA-A4DB-6A094288D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3407" y="3056707"/>
            <a:ext cx="2894012" cy="129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15000"/>
              </a:lnSpc>
              <a:spcBef>
                <a:spcPct val="0"/>
              </a:spcBef>
              <a:buSzTx/>
              <a:buNone/>
            </a:pPr>
            <a:r>
              <a:rPr lang="pl-PL" altLang="pl-PL" sz="1400" b="1" dirty="0">
                <a:solidFill>
                  <a:srgbClr val="3E4040"/>
                </a:solidFill>
                <a:latin typeface="+mj-lt"/>
              </a:rPr>
              <a:t>Kalkulator portalu finansowego bankier.pl</a:t>
            </a:r>
            <a:br>
              <a:rPr lang="pl-PL" altLang="pl-PL" sz="1400" b="1" dirty="0">
                <a:solidFill>
                  <a:srgbClr val="3E4040"/>
                </a:solidFill>
                <a:latin typeface="+mj-lt"/>
              </a:rPr>
            </a:br>
            <a:r>
              <a:rPr lang="pl-PL" sz="1400" u="sng" dirty="0">
                <a:solidFill>
                  <a:srgbClr val="0000FF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https://www.bankier.pl/narzedzia/kalkulator-placowy</a:t>
            </a:r>
            <a:endParaRPr lang="pl-PL" sz="1400" dirty="0">
              <a:solidFill>
                <a:prstClr val="black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419" name="pole tekstowe 18">
            <a:extLst>
              <a:ext uri="{FF2B5EF4-FFF2-40B4-BE49-F238E27FC236}">
                <a16:creationId xmlns:a16="http://schemas.microsoft.com/office/drawing/2014/main" id="{19E8BA38-E127-4FE5-8F5E-9C88F572D5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54439" y="2248712"/>
            <a:ext cx="2952750" cy="1266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lvl="0" algn="ctr">
              <a:lnSpc>
                <a:spcPct val="115000"/>
              </a:lnSpc>
              <a:spcBef>
                <a:spcPct val="0"/>
              </a:spcBef>
              <a:buSzTx/>
              <a:buNone/>
            </a:pPr>
            <a:r>
              <a:rPr lang="pl-PL" altLang="pl-PL" sz="1400" b="1" dirty="0">
                <a:solidFill>
                  <a:srgbClr val="3E4040"/>
                </a:solidFill>
                <a:cs typeface="Calibri" panose="020F0502020204030204" pitchFamily="34" charset="0"/>
              </a:rPr>
              <a:t>Portal poświęcony PIT </a:t>
            </a:r>
            <a:br>
              <a:rPr lang="pl-PL" altLang="pl-PL" sz="1400" b="1" dirty="0">
                <a:solidFill>
                  <a:srgbClr val="3E4040"/>
                </a:solidFill>
                <a:cs typeface="Calibri" panose="020F0502020204030204" pitchFamily="34" charset="0"/>
              </a:rPr>
            </a:br>
            <a:r>
              <a:rPr lang="pl-PL" sz="1400" u="sng" dirty="0">
                <a:solidFill>
                  <a:srgbClr val="0000FF"/>
                </a:solidFill>
                <a:ea typeface="Times New Roman" panose="02020603050405020304" pitchFamily="18" charset="0"/>
                <a:cs typeface="Calibri" panose="020F050202020403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https://www.pit.pl/kalkulator-wynagrodzen-netto-i-brutto/</a:t>
            </a:r>
            <a:endParaRPr lang="pl-PL" sz="1400" dirty="0">
              <a:solidFill>
                <a:prstClr val="black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400" dirty="0">
              <a:solidFill>
                <a:srgbClr val="3E4040"/>
              </a:solidFill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4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pic>
        <p:nvPicPr>
          <p:cNvPr id="19469" name="Picture 15">
            <a:extLst>
              <a:ext uri="{FF2B5EF4-FFF2-40B4-BE49-F238E27FC236}">
                <a16:creationId xmlns:a16="http://schemas.microsoft.com/office/drawing/2014/main" id="{780548D6-EAC9-4608-A1E7-32C820CF00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877" y="1795521"/>
            <a:ext cx="1758950" cy="206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7414" grpId="0"/>
      <p:bldP spid="16" grpId="0" animBg="1"/>
      <p:bldP spid="17" grpId="0" animBg="1"/>
      <p:bldP spid="17418" grpId="0"/>
      <p:bldP spid="174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1">
            <a:extLst>
              <a:ext uri="{FF2B5EF4-FFF2-40B4-BE49-F238E27FC236}">
                <a16:creationId xmlns:a16="http://schemas.microsoft.com/office/drawing/2014/main" id="{05C692A0-A562-4471-88BA-E0AC5C97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410944" cy="507701"/>
          </a:xfrm>
        </p:spPr>
        <p:txBody>
          <a:bodyPr/>
          <a:lstStyle/>
          <a:p>
            <a:pPr algn="l"/>
            <a:r>
              <a:rPr lang="pl-PL" sz="3200" dirty="0"/>
              <a:t>Wynagrodzenie – zadanie 3</a:t>
            </a:r>
            <a:endParaRPr lang="en-GB" sz="3200" dirty="0"/>
          </a:p>
        </p:txBody>
      </p:sp>
      <p:sp>
        <p:nvSpPr>
          <p:cNvPr id="12" name="Prostokąt 11">
            <a:extLst>
              <a:ext uri="{FF2B5EF4-FFF2-40B4-BE49-F238E27FC236}">
                <a16:creationId xmlns:a16="http://schemas.microsoft.com/office/drawing/2014/main" id="{C0CFD865-5E78-4400-A9CC-B143F223CF68}"/>
              </a:ext>
            </a:extLst>
          </p:cNvPr>
          <p:cNvSpPr/>
          <p:nvPr/>
        </p:nvSpPr>
        <p:spPr>
          <a:xfrm>
            <a:off x="107504" y="1063226"/>
            <a:ext cx="79928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pl-PL" sz="1600" dirty="0">
                <a:solidFill>
                  <a:srgbClr val="40404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Skorzystaj z kalkulatora wynagrodzeń, by wykonać obliczenia. Zwróć uwagę na zmienne wynikające z wieku. Opcjonalnie wykonaj obliczenia dla wynagrodzenia brutto 10 tys. zł</a:t>
            </a:r>
            <a:endParaRPr kumimoji="0" lang="pl-PL" altLang="pl-PL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5DE96E7A-3695-4AB2-BCAB-5ED962AC7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609537"/>
              </p:ext>
            </p:extLst>
          </p:nvPr>
        </p:nvGraphicFramePr>
        <p:xfrm>
          <a:off x="1259632" y="1828595"/>
          <a:ext cx="6324903" cy="2232245"/>
        </p:xfrm>
        <a:graphic>
          <a:graphicData uri="http://schemas.openxmlformats.org/drawingml/2006/table">
            <a:tbl>
              <a:tblPr firstRow="1" firstCol="1" bandRow="1"/>
              <a:tblGrid>
                <a:gridCol w="2965749">
                  <a:extLst>
                    <a:ext uri="{9D8B030D-6E8A-4147-A177-3AD203B41FA5}">
                      <a16:colId xmlns:a16="http://schemas.microsoft.com/office/drawing/2014/main" val="2871570403"/>
                    </a:ext>
                  </a:extLst>
                </a:gridCol>
                <a:gridCol w="1727313">
                  <a:extLst>
                    <a:ext uri="{9D8B030D-6E8A-4147-A177-3AD203B41FA5}">
                      <a16:colId xmlns:a16="http://schemas.microsoft.com/office/drawing/2014/main" val="4240766451"/>
                    </a:ext>
                  </a:extLst>
                </a:gridCol>
                <a:gridCol w="1631841">
                  <a:extLst>
                    <a:ext uri="{9D8B030D-6E8A-4147-A177-3AD203B41FA5}">
                      <a16:colId xmlns:a16="http://schemas.microsoft.com/office/drawing/2014/main" val="246247788"/>
                    </a:ext>
                  </a:extLst>
                </a:gridCol>
              </a:tblGrid>
              <a:tr h="4635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 26 roku życia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Powyżej 26 roku życia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589403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Wynagrodzenie brutto 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2600 zł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2600 zł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1509584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emerytalne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4471678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wypadkowe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951741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chorobowe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15433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rentowe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8044270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Zaliczka na PIT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601428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Łączny koszt pracodawcy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9821155"/>
                  </a:ext>
                </a:extLst>
              </a:tr>
              <a:tr h="2210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Wynagrodzenie netto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10217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596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ytuł 1">
            <a:extLst>
              <a:ext uri="{FF2B5EF4-FFF2-40B4-BE49-F238E27FC236}">
                <a16:creationId xmlns:a16="http://schemas.microsoft.com/office/drawing/2014/main" id="{B3F3B420-53D4-4633-894E-6AB30D28979D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457200" y="555625"/>
            <a:ext cx="8229600" cy="647700"/>
          </a:xfrm>
        </p:spPr>
        <p:txBody>
          <a:bodyPr/>
          <a:lstStyle/>
          <a:p>
            <a:pPr eaLnBrk="1" hangingPunct="1"/>
            <a:r>
              <a:rPr altLang="pl-PL" dirty="0">
                <a:solidFill>
                  <a:srgbClr val="404040"/>
                </a:solidFill>
                <a:latin typeface="Calibri" panose="020F0502020204030204" pitchFamily="34" charset="0"/>
              </a:rPr>
              <a:t>Więcej inspiracji na stronie Programu </a:t>
            </a:r>
          </a:p>
        </p:txBody>
      </p:sp>
      <p:sp>
        <p:nvSpPr>
          <p:cNvPr id="4" name="Prostokąt 3">
            <a:extLst>
              <a:ext uri="{FF2B5EF4-FFF2-40B4-BE49-F238E27FC236}">
                <a16:creationId xmlns:a16="http://schemas.microsoft.com/office/drawing/2014/main" id="{C0B6ACEC-A42F-4AE8-B18F-C7B473B90AFE}"/>
              </a:ext>
            </a:extLst>
          </p:cNvPr>
          <p:cNvSpPr/>
          <p:nvPr/>
        </p:nvSpPr>
        <p:spPr>
          <a:xfrm>
            <a:off x="684213" y="1563688"/>
            <a:ext cx="7632700" cy="1192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pl-PL" sz="6600" b="1" dirty="0">
                <a:solidFill>
                  <a:srgbClr val="62B5A7"/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www.talentowisko.pl</a:t>
            </a:r>
            <a:endParaRPr lang="pl-PL" sz="6000" dirty="0">
              <a:solidFill>
                <a:srgbClr val="62B5A7"/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WELIN~1.JAS\AppData\Local\Temp\notes7A1CA4\160713_sko_layout_powerpiont_v2-3.jpg">
            <a:extLst>
              <a:ext uri="{FF2B5EF4-FFF2-40B4-BE49-F238E27FC236}">
                <a16:creationId xmlns:a16="http://schemas.microsoft.com/office/drawing/2014/main" id="{C95C3BCB-29E9-4327-8C31-E8F99411F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6" r="3304" b="23128"/>
          <a:stretch>
            <a:fillRect/>
          </a:stretch>
        </p:blipFill>
        <p:spPr bwMode="auto">
          <a:xfrm>
            <a:off x="0" y="760413"/>
            <a:ext cx="43561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rostokąt 4">
            <a:extLst>
              <a:ext uri="{FF2B5EF4-FFF2-40B4-BE49-F238E27FC236}">
                <a16:creationId xmlns:a16="http://schemas.microsoft.com/office/drawing/2014/main" id="{61BF9268-C8C1-46C3-A12D-2C03C478B5F0}"/>
              </a:ext>
            </a:extLst>
          </p:cNvPr>
          <p:cNvSpPr/>
          <p:nvPr/>
        </p:nvSpPr>
        <p:spPr>
          <a:xfrm>
            <a:off x="4546600" y="757238"/>
            <a:ext cx="4300538" cy="887412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Wynagrodzenie – ciekawostki</a:t>
            </a:r>
          </a:p>
        </p:txBody>
      </p:sp>
      <p:sp>
        <p:nvSpPr>
          <p:cNvPr id="6" name="Prostokąt 5">
            <a:extLst>
              <a:ext uri="{FF2B5EF4-FFF2-40B4-BE49-F238E27FC236}">
                <a16:creationId xmlns:a16="http://schemas.microsoft.com/office/drawing/2014/main" id="{34CBA2DE-A962-4B97-B2E8-0952AD0490ED}"/>
              </a:ext>
            </a:extLst>
          </p:cNvPr>
          <p:cNvSpPr/>
          <p:nvPr/>
        </p:nvSpPr>
        <p:spPr>
          <a:xfrm>
            <a:off x="4546600" y="1952625"/>
            <a:ext cx="4300538" cy="887413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Składki ZUS</a:t>
            </a:r>
          </a:p>
        </p:txBody>
      </p:sp>
      <p:sp>
        <p:nvSpPr>
          <p:cNvPr id="7" name="Prostokąt 6">
            <a:extLst>
              <a:ext uri="{FF2B5EF4-FFF2-40B4-BE49-F238E27FC236}">
                <a16:creationId xmlns:a16="http://schemas.microsoft.com/office/drawing/2014/main" id="{812A57CE-8EBC-4F3F-8745-14F12EA75C70}"/>
              </a:ext>
            </a:extLst>
          </p:cNvPr>
          <p:cNvSpPr/>
          <p:nvPr/>
        </p:nvSpPr>
        <p:spPr>
          <a:xfrm>
            <a:off x="4546600" y="3136900"/>
            <a:ext cx="4300538" cy="885825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pl-PL" sz="2400" dirty="0"/>
              <a:t>Wynagrodzenie - praktyka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rostokąt 4">
            <a:extLst>
              <a:ext uri="{FF2B5EF4-FFF2-40B4-BE49-F238E27FC236}">
                <a16:creationId xmlns:a16="http://schemas.microsoft.com/office/drawing/2014/main" id="{21851036-3C72-4A0B-933E-0ECC65CC5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1413" y="1779588"/>
            <a:ext cx="4643437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l-PL" altLang="pl-PL" sz="2400" b="1" dirty="0">
                <a:solidFill>
                  <a:srgbClr val="62B5A7"/>
                </a:solidFill>
              </a:rPr>
              <a:t>Pieniądz</a:t>
            </a:r>
            <a:r>
              <a:rPr lang="pl-PL" altLang="pl-PL" sz="1600" dirty="0">
                <a:solidFill>
                  <a:srgbClr val="B9D16A"/>
                </a:solidFill>
              </a:rPr>
              <a:t> </a:t>
            </a:r>
            <a:r>
              <a:rPr lang="pl-PL" altLang="pl-PL" sz="1600" dirty="0">
                <a:solidFill>
                  <a:srgbClr val="3E4040"/>
                </a:solidFill>
              </a:rPr>
              <a:t> to powszechnie akceptowany towar, </a:t>
            </a:r>
            <a:br>
              <a:rPr lang="pl-PL" altLang="pl-PL" sz="1600" dirty="0">
                <a:solidFill>
                  <a:srgbClr val="3E4040"/>
                </a:solidFill>
              </a:rPr>
            </a:br>
            <a:r>
              <a:rPr lang="pl-PL" altLang="pl-PL" sz="1600" dirty="0">
                <a:solidFill>
                  <a:srgbClr val="3E4040"/>
                </a:solidFill>
              </a:rPr>
              <a:t>za pomocą którego dokonuje się płatności za kupowane i sprzedawane towary. </a:t>
            </a:r>
          </a:p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l-PL" altLang="pl-PL" sz="1600" dirty="0">
                <a:solidFill>
                  <a:srgbClr val="3E4040"/>
                </a:solidFill>
              </a:rPr>
              <a:t>To także wynagrodzenie za wykonywaną pracę.</a:t>
            </a:r>
          </a:p>
        </p:txBody>
      </p:sp>
      <p:grpSp>
        <p:nvGrpSpPr>
          <p:cNvPr id="6" name="Grupa 5">
            <a:extLst>
              <a:ext uri="{FF2B5EF4-FFF2-40B4-BE49-F238E27FC236}">
                <a16:creationId xmlns:a16="http://schemas.microsoft.com/office/drawing/2014/main" id="{67CB6536-A50E-449E-8B6D-C5CAC973B878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62B5A7"/>
          </a:solidFill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E330F763-3EA4-4E45-87F1-BDA9E6765864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4398C135-F3D3-4C2B-8A8D-92B0927DB91A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>
                  <a:solidFill>
                    <a:schemeClr val="bg1"/>
                  </a:solidFill>
                </a:rPr>
                <a:t>Niezmiennie</a:t>
              </a:r>
            </a:p>
          </p:txBody>
        </p:sp>
      </p:grpSp>
      <p:sp>
        <p:nvSpPr>
          <p:cNvPr id="9" name="Prostokąt 8">
            <a:extLst>
              <a:ext uri="{FF2B5EF4-FFF2-40B4-BE49-F238E27FC236}">
                <a16:creationId xmlns:a16="http://schemas.microsoft.com/office/drawing/2014/main" id="{B253E679-06EA-4375-BFA8-1774FB182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1413" y="3071813"/>
            <a:ext cx="46434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Tx/>
              <a:buNone/>
            </a:pPr>
            <a:r>
              <a:rPr lang="pl-PL" altLang="pl-PL" sz="2000" b="1" dirty="0">
                <a:solidFill>
                  <a:srgbClr val="62B5A7"/>
                </a:solidFill>
              </a:rPr>
              <a:t>Pieniędzmi trzeba umieć dobrze zarządzać. </a:t>
            </a:r>
            <a:endParaRPr lang="pl-PL" altLang="pl-PL" sz="1600" dirty="0">
              <a:solidFill>
                <a:srgbClr val="B9D16A"/>
              </a:solidFill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5C19A3E6-9811-4693-8430-ADE8FB47E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3" y="1275606"/>
            <a:ext cx="1637190" cy="3024336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C6AFBDAE-D3B2-4DAF-A9E8-65BDDF63F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871774"/>
            <a:ext cx="1504670" cy="970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>
            <a:extLst>
              <a:ext uri="{FF2B5EF4-FFF2-40B4-BE49-F238E27FC236}">
                <a16:creationId xmlns:a16="http://schemas.microsoft.com/office/drawing/2014/main" id="{E44550E1-498F-4C92-8455-03AD7A53D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915" y="3723878"/>
            <a:ext cx="8223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06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>
            <a:extLst>
              <a:ext uri="{FF2B5EF4-FFF2-40B4-BE49-F238E27FC236}">
                <a16:creationId xmlns:a16="http://schemas.microsoft.com/office/drawing/2014/main" id="{13CA0CDA-8DF3-492A-B2AC-1888E1FE3B2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539750" y="2414588"/>
            <a:ext cx="8229600" cy="508000"/>
          </a:xfrm>
        </p:spPr>
        <p:txBody>
          <a:bodyPr/>
          <a:lstStyle/>
          <a:p>
            <a:pPr eaLnBrk="1" hangingPunct="1"/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Czy wiesz, że</a:t>
            </a:r>
            <a:r>
              <a:rPr lang="pl-PL"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…</a:t>
            </a:r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3315" name="Prostokąt 11">
            <a:extLst>
              <a:ext uri="{FF2B5EF4-FFF2-40B4-BE49-F238E27FC236}">
                <a16:creationId xmlns:a16="http://schemas.microsoft.com/office/drawing/2014/main" id="{48A337BB-D51D-4281-9C1B-C6CE35A04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088" y="2162175"/>
            <a:ext cx="457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pl-PL" altLang="pl-PL" sz="160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2" name="Objaśnienie w chmurce 1">
            <a:extLst>
              <a:ext uri="{FF2B5EF4-FFF2-40B4-BE49-F238E27FC236}">
                <a16:creationId xmlns:a16="http://schemas.microsoft.com/office/drawing/2014/main" id="{1D1440D2-B437-4C8A-A25D-9EF865CE747D}"/>
              </a:ext>
            </a:extLst>
          </p:cNvPr>
          <p:cNvSpPr/>
          <p:nvPr/>
        </p:nvSpPr>
        <p:spPr>
          <a:xfrm>
            <a:off x="381000" y="482600"/>
            <a:ext cx="2030413" cy="1006475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8789C083-0D59-4060-9C4D-C4207CE6D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7" y="685582"/>
            <a:ext cx="15128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Wynagrodzenie netto często określane jest też płacą netto.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15" name="Objaśnienie w chmurce 14">
            <a:extLst>
              <a:ext uri="{FF2B5EF4-FFF2-40B4-BE49-F238E27FC236}">
                <a16:creationId xmlns:a16="http://schemas.microsoft.com/office/drawing/2014/main" id="{A564BD92-C321-4E34-98D2-FFDE658ED192}"/>
              </a:ext>
            </a:extLst>
          </p:cNvPr>
          <p:cNvSpPr/>
          <p:nvPr/>
        </p:nvSpPr>
        <p:spPr>
          <a:xfrm>
            <a:off x="3141663" y="322263"/>
            <a:ext cx="2870200" cy="1530350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B81AD72-555D-4E73-83B7-FD4A296F0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1688" y="658078"/>
            <a:ext cx="23368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Wynagrodzenie netto jest to wynagrodzenie, które pracodawca wypłaca pracownikowi z tytułu wykonanej pracy. 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17" name="Objaśnienie w chmurce 16">
            <a:extLst>
              <a:ext uri="{FF2B5EF4-FFF2-40B4-BE49-F238E27FC236}">
                <a16:creationId xmlns:a16="http://schemas.microsoft.com/office/drawing/2014/main" id="{8CB7B790-E33E-48F7-B8F0-3530F0CC341B}"/>
              </a:ext>
            </a:extLst>
          </p:cNvPr>
          <p:cNvSpPr/>
          <p:nvPr/>
        </p:nvSpPr>
        <p:spPr>
          <a:xfrm>
            <a:off x="6526213" y="2049463"/>
            <a:ext cx="2536825" cy="1627187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B4BBA8A-7729-40DD-AABF-37EC56A70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7311" y="2528670"/>
            <a:ext cx="208585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Warto wiedzieć, że w umowie o pracę podawane jest wynagrodzenie brutto. 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19" name="Objaśnienie w chmurce 18">
            <a:extLst>
              <a:ext uri="{FF2B5EF4-FFF2-40B4-BE49-F238E27FC236}">
                <a16:creationId xmlns:a16="http://schemas.microsoft.com/office/drawing/2014/main" id="{B990345F-2426-43B6-A512-295F135C82A9}"/>
              </a:ext>
            </a:extLst>
          </p:cNvPr>
          <p:cNvSpPr/>
          <p:nvPr/>
        </p:nvSpPr>
        <p:spPr>
          <a:xfrm>
            <a:off x="6227763" y="365125"/>
            <a:ext cx="2305050" cy="1509713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F654AAB-31D1-43BF-9340-4058242C8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00" y="783104"/>
            <a:ext cx="17922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Wynagrodzenie netto potocznie nazywane jest pensją „na rękę”.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21" name="Objaśnienie w chmurce 20">
            <a:extLst>
              <a:ext uri="{FF2B5EF4-FFF2-40B4-BE49-F238E27FC236}">
                <a16:creationId xmlns:a16="http://schemas.microsoft.com/office/drawing/2014/main" id="{F2101E3A-4073-438B-9384-4CD6C26F19AA}"/>
              </a:ext>
            </a:extLst>
          </p:cNvPr>
          <p:cNvSpPr/>
          <p:nvPr/>
        </p:nvSpPr>
        <p:spPr>
          <a:xfrm>
            <a:off x="350838" y="1595438"/>
            <a:ext cx="2574925" cy="1590675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8C3EC1C-8F19-479C-867C-104751A67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0" y="1874838"/>
            <a:ext cx="195262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 ogłoszeniach o pracę czy podczas rozmów kwalifikacyjnych </a:t>
            </a:r>
            <a:r>
              <a:rPr lang="pl-PL" altLang="pl-PL" sz="1200" dirty="0" err="1">
                <a:solidFill>
                  <a:srgbClr val="3E4040"/>
                </a:solidFill>
                <a:cs typeface="Calibri" panose="020F0502020204030204" pitchFamily="34" charset="0"/>
              </a:rPr>
              <a:t>rekruterzy</a:t>
            </a: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 podają wymiennie kwotę netto z kwotą brutto.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459A51C5-309D-4B1E-880A-30AFB0A03E31}"/>
              </a:ext>
            </a:extLst>
          </p:cNvPr>
          <p:cNvSpPr/>
          <p:nvPr/>
        </p:nvSpPr>
        <p:spPr>
          <a:xfrm>
            <a:off x="2276479" y="3065856"/>
            <a:ext cx="4300538" cy="887413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2400" dirty="0"/>
              <a:t>Wynagrodzenie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5" grpId="0" animBg="1"/>
      <p:bldP spid="4" grpId="0"/>
      <p:bldP spid="17" grpId="0" animBg="1"/>
      <p:bldP spid="5" grpId="0"/>
      <p:bldP spid="19" grpId="0" animBg="1"/>
      <p:bldP spid="6" grpId="0"/>
      <p:bldP spid="21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a 5">
            <a:extLst>
              <a:ext uri="{FF2B5EF4-FFF2-40B4-BE49-F238E27FC236}">
                <a16:creationId xmlns:a16="http://schemas.microsoft.com/office/drawing/2014/main" id="{67CB6536-A50E-449E-8B6D-C5CAC973B878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62B5A7"/>
          </a:solidFill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E330F763-3EA4-4E45-87F1-BDA9E6765864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4398C135-F3D3-4C2B-8A8D-92B0927DB91A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>
                  <a:solidFill>
                    <a:schemeClr val="bg1"/>
                  </a:solidFill>
                </a:rPr>
                <a:t>Wynagrodzenie w praktyce</a:t>
              </a:r>
            </a:p>
          </p:txBody>
        </p:sp>
      </p:grpSp>
      <p:sp>
        <p:nvSpPr>
          <p:cNvPr id="2" name="Rectangle 2">
            <a:extLst>
              <a:ext uri="{FF2B5EF4-FFF2-40B4-BE49-F238E27FC236}">
                <a16:creationId xmlns:a16="http://schemas.microsoft.com/office/drawing/2014/main" id="{F37BBDEC-218B-4CC0-ACE8-DD586A7B77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669" y="1349937"/>
            <a:ext cx="8318771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alt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5" name="Diagram 14">
            <a:extLst>
              <a:ext uri="{FF2B5EF4-FFF2-40B4-BE49-F238E27FC236}">
                <a16:creationId xmlns:a16="http://schemas.microsoft.com/office/drawing/2014/main" id="{F0A999F9-3EB7-49CA-9D35-24272A9513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66932061"/>
              </p:ext>
            </p:extLst>
          </p:nvPr>
        </p:nvGraphicFramePr>
        <p:xfrm>
          <a:off x="251520" y="928089"/>
          <a:ext cx="8318770" cy="22635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6" name="Grupa 15">
            <a:extLst>
              <a:ext uri="{FF2B5EF4-FFF2-40B4-BE49-F238E27FC236}">
                <a16:creationId xmlns:a16="http://schemas.microsoft.com/office/drawing/2014/main" id="{776A9425-3C3E-405A-9F76-BA96825AAB63}"/>
              </a:ext>
            </a:extLst>
          </p:cNvPr>
          <p:cNvGrpSpPr/>
          <p:nvPr/>
        </p:nvGrpSpPr>
        <p:grpSpPr>
          <a:xfrm>
            <a:off x="573711" y="2968144"/>
            <a:ext cx="2558130" cy="1139932"/>
            <a:chOff x="912200" y="873162"/>
            <a:chExt cx="1709045" cy="1139932"/>
          </a:xfrm>
        </p:grpSpPr>
        <p:sp>
          <p:nvSpPr>
            <p:cNvPr id="21" name="Prostokąt 20">
              <a:extLst>
                <a:ext uri="{FF2B5EF4-FFF2-40B4-BE49-F238E27FC236}">
                  <a16:creationId xmlns:a16="http://schemas.microsoft.com/office/drawing/2014/main" id="{B00FDE9A-8885-489A-9AE5-C483C3DFCF36}"/>
                </a:ext>
              </a:extLst>
            </p:cNvPr>
            <p:cNvSpPr/>
            <p:nvPr/>
          </p:nvSpPr>
          <p:spPr>
            <a:xfrm>
              <a:off x="912201" y="873162"/>
              <a:ext cx="1709044" cy="1139932"/>
            </a:xfrm>
            <a:prstGeom prst="rect">
              <a:avLst/>
            </a:prstGeom>
          </p:spPr>
          <p:style>
            <a:lnRef idx="2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pole tekstowe 21">
              <a:extLst>
                <a:ext uri="{FF2B5EF4-FFF2-40B4-BE49-F238E27FC236}">
                  <a16:creationId xmlns:a16="http://schemas.microsoft.com/office/drawing/2014/main" id="{521CA0ED-5376-4341-9E8C-4C8777C1D585}"/>
                </a:ext>
              </a:extLst>
            </p:cNvPr>
            <p:cNvSpPr txBox="1"/>
            <p:nvPr/>
          </p:nvSpPr>
          <p:spPr>
            <a:xfrm>
              <a:off x="912200" y="873162"/>
              <a:ext cx="1709045" cy="1139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3792" rIns="113792" bIns="113792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</a:pPr>
              <a:r>
                <a:rPr lang="pl-PL" sz="1100" dirty="0">
                  <a:solidFill>
                    <a:srgbClr val="404040"/>
                  </a:solidFill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T</a:t>
              </a:r>
              <a:r>
                <a:rPr lang="pl-PL" sz="1100" dirty="0">
                  <a:solidFill>
                    <a:srgbClr val="404040"/>
                  </a:solidFill>
                  <a:effectLst/>
                  <a:latin typeface="+mj-lt"/>
                  <a:ea typeface="Calibri" panose="020F0502020204030204" pitchFamily="34" charset="0"/>
                  <a:cs typeface="Times New Roman" panose="02020603050405020304" pitchFamily="18" charset="0"/>
                </a:rPr>
                <a:t>o wynagrodzenie, które pracodawca wypłaca pracownikowi z tytułu wykonanej pracy, pomniejszone o składki na ubezpieczenia społeczne, podatek dochodowy od osób fizycznych, składki na ubezpieczenie zdrowotne czy dobrowolne składki tj. ubezpieczenie grupowe.</a:t>
              </a:r>
              <a:endParaRPr kumimoji="0" lang="pl-PL" altLang="pl-PL" sz="1100" b="0" i="0" u="none" strike="noStrike" kern="1200" cap="none" normalizeH="0" baseline="0" dirty="0">
                <a:ln/>
                <a:effectLst/>
                <a:latin typeface="+mj-lt"/>
              </a:endParaRPr>
            </a:p>
          </p:txBody>
        </p:sp>
      </p:grpSp>
      <p:grpSp>
        <p:nvGrpSpPr>
          <p:cNvPr id="23" name="Grupa 22">
            <a:extLst>
              <a:ext uri="{FF2B5EF4-FFF2-40B4-BE49-F238E27FC236}">
                <a16:creationId xmlns:a16="http://schemas.microsoft.com/office/drawing/2014/main" id="{35CEDD2D-B29A-4E0F-A6D0-9D7523C527ED}"/>
              </a:ext>
            </a:extLst>
          </p:cNvPr>
          <p:cNvGrpSpPr/>
          <p:nvPr/>
        </p:nvGrpSpPr>
        <p:grpSpPr>
          <a:xfrm>
            <a:off x="3773024" y="3003798"/>
            <a:ext cx="2167522" cy="1139932"/>
            <a:chOff x="3754847" y="873162"/>
            <a:chExt cx="1714805" cy="1139932"/>
          </a:xfrm>
        </p:grpSpPr>
        <p:sp>
          <p:nvSpPr>
            <p:cNvPr id="28" name="Prostokąt 27">
              <a:extLst>
                <a:ext uri="{FF2B5EF4-FFF2-40B4-BE49-F238E27FC236}">
                  <a16:creationId xmlns:a16="http://schemas.microsoft.com/office/drawing/2014/main" id="{1F4DE843-050A-46DE-BC22-BE2B5769635D}"/>
                </a:ext>
              </a:extLst>
            </p:cNvPr>
            <p:cNvSpPr/>
            <p:nvPr/>
          </p:nvSpPr>
          <p:spPr>
            <a:xfrm>
              <a:off x="3760608" y="873162"/>
              <a:ext cx="1709044" cy="1139932"/>
            </a:xfrm>
            <a:prstGeom prst="rect">
              <a:avLst/>
            </a:prstGeom>
          </p:spPr>
          <p:style>
            <a:lnRef idx="2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pole tekstowe 28">
              <a:extLst>
                <a:ext uri="{FF2B5EF4-FFF2-40B4-BE49-F238E27FC236}">
                  <a16:creationId xmlns:a16="http://schemas.microsoft.com/office/drawing/2014/main" id="{AA111626-BC89-4103-AADD-F6264E1827A7}"/>
                </a:ext>
              </a:extLst>
            </p:cNvPr>
            <p:cNvSpPr txBox="1"/>
            <p:nvPr/>
          </p:nvSpPr>
          <p:spPr>
            <a:xfrm>
              <a:off x="3754847" y="873162"/>
              <a:ext cx="1714805" cy="1139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3792" rIns="113792" bIns="113792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pl-PL" sz="1100" kern="1200" dirty="0">
                  <a:latin typeface="+mj-lt"/>
                </a:rPr>
                <a:t>Kwota podana na umowie, stanowiąca całość wynagrodzenia, w tym zawierająca podatek dochodowy</a:t>
              </a:r>
              <a:r>
                <a:rPr lang="pl-PL" sz="1100" dirty="0">
                  <a:latin typeface="+mj-lt"/>
                </a:rPr>
                <a:t> i </a:t>
              </a:r>
              <a:r>
                <a:rPr lang="pl-PL" sz="1100" kern="1200" dirty="0">
                  <a:latin typeface="+mj-lt"/>
                </a:rPr>
                <a:t>składki ZUS.</a:t>
              </a:r>
              <a:endParaRPr lang="en-GB" sz="1100" kern="1200" dirty="0">
                <a:latin typeface="+mj-lt"/>
              </a:endParaRPr>
            </a:p>
          </p:txBody>
        </p:sp>
      </p:grpSp>
      <p:grpSp>
        <p:nvGrpSpPr>
          <p:cNvPr id="30" name="Grupa 29">
            <a:extLst>
              <a:ext uri="{FF2B5EF4-FFF2-40B4-BE49-F238E27FC236}">
                <a16:creationId xmlns:a16="http://schemas.microsoft.com/office/drawing/2014/main" id="{8A9E72B2-4ED2-4600-89EB-B4182521D5E5}"/>
              </a:ext>
            </a:extLst>
          </p:cNvPr>
          <p:cNvGrpSpPr/>
          <p:nvPr/>
        </p:nvGrpSpPr>
        <p:grpSpPr>
          <a:xfrm>
            <a:off x="6660232" y="3003798"/>
            <a:ext cx="2167523" cy="1139932"/>
            <a:chOff x="6609014" y="873162"/>
            <a:chExt cx="1709045" cy="1139932"/>
          </a:xfrm>
        </p:grpSpPr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45935E65-E7FB-45F0-9A2B-54A387C610B2}"/>
                </a:ext>
              </a:extLst>
            </p:cNvPr>
            <p:cNvSpPr/>
            <p:nvPr/>
          </p:nvSpPr>
          <p:spPr>
            <a:xfrm>
              <a:off x="6609014" y="873162"/>
              <a:ext cx="1709044" cy="1139932"/>
            </a:xfrm>
            <a:prstGeom prst="rect">
              <a:avLst/>
            </a:prstGeom>
          </p:spPr>
          <p:style>
            <a:lnRef idx="2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40000"/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pole tekstowe 35">
              <a:extLst>
                <a:ext uri="{FF2B5EF4-FFF2-40B4-BE49-F238E27FC236}">
                  <a16:creationId xmlns:a16="http://schemas.microsoft.com/office/drawing/2014/main" id="{88B8997C-D565-437E-90BB-741475478F69}"/>
                </a:ext>
              </a:extLst>
            </p:cNvPr>
            <p:cNvSpPr txBox="1"/>
            <p:nvPr/>
          </p:nvSpPr>
          <p:spPr>
            <a:xfrm>
              <a:off x="6609014" y="873162"/>
              <a:ext cx="1709045" cy="113993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113792" rIns="113792" bIns="113792" numCol="1" spcCol="1270" anchor="ctr" anchorCtr="0">
              <a:noAutofit/>
            </a:bodyPr>
            <a:lstStyle/>
            <a:p>
              <a:pPr marL="0" lvl="0" indent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kumimoji="0" lang="pl-PL" altLang="pl-PL" sz="1100" b="0" i="0" u="none" strike="noStrike" kern="1200" cap="none" normalizeH="0" baseline="0" dirty="0">
                  <a:ln/>
                  <a:effectLst/>
                  <a:latin typeface="+mj-lt"/>
                  <a:ea typeface="Times New Roman" panose="02020603050405020304" pitchFamily="18" charset="0"/>
                  <a:cs typeface="Calibri" panose="020F0502020204030204" pitchFamily="34" charset="0"/>
                </a:rPr>
                <a:t>Wydatki, które ponosi firma na zatrudnienie i rozwój personelu, </a:t>
              </a:r>
              <a:br>
                <a:rPr kumimoji="0" lang="pl-PL" altLang="pl-PL" sz="1100" b="0" i="0" u="none" strike="noStrike" kern="1200" cap="none" normalizeH="0" baseline="0" dirty="0">
                  <a:ln/>
                  <a:effectLst/>
                  <a:latin typeface="+mj-lt"/>
                  <a:ea typeface="Times New Roman" panose="02020603050405020304" pitchFamily="18" charset="0"/>
                  <a:cs typeface="Calibri" panose="020F0502020204030204" pitchFamily="34" charset="0"/>
                </a:rPr>
              </a:br>
              <a:r>
                <a:rPr kumimoji="0" lang="pl-PL" altLang="pl-PL" sz="1100" b="0" i="0" u="none" strike="noStrike" kern="1200" cap="none" normalizeH="0" baseline="0" dirty="0">
                  <a:ln/>
                  <a:effectLst/>
                  <a:latin typeface="+mj-lt"/>
                  <a:ea typeface="Times New Roman" panose="02020603050405020304" pitchFamily="18" charset="0"/>
                  <a:cs typeface="Calibri" panose="020F0502020204030204" pitchFamily="34" charset="0"/>
                </a:rPr>
                <a:t>w tym całkowity koszt wynagrodzenia pracownika.</a:t>
              </a:r>
              <a:endParaRPr kumimoji="0" lang="pl-PL" altLang="pl-PL" sz="1100" b="0" i="0" u="none" strike="noStrike" kern="1200" cap="none" normalizeH="0" baseline="0" dirty="0">
                <a:ln/>
                <a:effectLst/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73066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3924FD1-53DD-4938-A440-A8BBFECA6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482952" cy="507701"/>
          </a:xfrm>
        </p:spPr>
        <p:txBody>
          <a:bodyPr/>
          <a:lstStyle/>
          <a:p>
            <a:pPr algn="l"/>
            <a:r>
              <a:rPr lang="pl-PL" dirty="0"/>
              <a:t>Wynagrodzenie – zadanie nr 1 </a:t>
            </a:r>
            <a:endParaRPr lang="en-GB" dirty="0"/>
          </a:p>
        </p:txBody>
      </p:sp>
      <p:sp>
        <p:nvSpPr>
          <p:cNvPr id="9" name="Prostokąt 8">
            <a:extLst>
              <a:ext uri="{FF2B5EF4-FFF2-40B4-BE49-F238E27FC236}">
                <a16:creationId xmlns:a16="http://schemas.microsoft.com/office/drawing/2014/main" id="{4BDBFAE6-E445-4D19-B514-380FCF713C29}"/>
              </a:ext>
            </a:extLst>
          </p:cNvPr>
          <p:cNvSpPr/>
          <p:nvPr/>
        </p:nvSpPr>
        <p:spPr>
          <a:xfrm>
            <a:off x="3707904" y="3147814"/>
            <a:ext cx="43204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Prostokąt 2">
            <a:extLst>
              <a:ext uri="{FF2B5EF4-FFF2-40B4-BE49-F238E27FC236}">
                <a16:creationId xmlns:a16="http://schemas.microsoft.com/office/drawing/2014/main" id="{E4CE90C1-A2D4-4D4C-9D49-7B5ACB4C2F6A}"/>
              </a:ext>
            </a:extLst>
          </p:cNvPr>
          <p:cNvSpPr/>
          <p:nvPr/>
        </p:nvSpPr>
        <p:spPr>
          <a:xfrm>
            <a:off x="251520" y="1201359"/>
            <a:ext cx="6912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pl-PL" altLang="pl-PL" dirty="0">
                <a:solidFill>
                  <a:prstClr val="black">
                    <a:lumMod val="75000"/>
                    <a:lumOff val="25000"/>
                  </a:prstClr>
                </a:solidFill>
                <a:latin typeface="Calibri"/>
              </a:rPr>
              <a:t>Przypisz poprawnie termin do definicji</a:t>
            </a: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kumimoji="0" lang="pl-PL" altLang="pl-PL" sz="18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Prostokąt: zaokrąglone rogi 5">
            <a:extLst>
              <a:ext uri="{FF2B5EF4-FFF2-40B4-BE49-F238E27FC236}">
                <a16:creationId xmlns:a16="http://schemas.microsoft.com/office/drawing/2014/main" id="{9062087A-1719-465C-9478-714AE40999D7}"/>
              </a:ext>
            </a:extLst>
          </p:cNvPr>
          <p:cNvSpPr/>
          <p:nvPr/>
        </p:nvSpPr>
        <p:spPr>
          <a:xfrm>
            <a:off x="457200" y="1714280"/>
            <a:ext cx="1750695" cy="704850"/>
          </a:xfrm>
          <a:prstGeom prst="roundRect">
            <a:avLst/>
          </a:prstGeom>
          <a:solidFill>
            <a:srgbClr val="62B5A7"/>
          </a:solidFill>
          <a:ln>
            <a:solidFill>
              <a:srgbClr val="62B5A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15000"/>
              </a:lnSpc>
              <a:spcAft>
                <a:spcPts val="1000"/>
              </a:spcAft>
            </a:pPr>
            <a:r>
              <a:rPr lang="pl-PL" sz="1200" b="1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A. Wynagrodzenie za pracę</a:t>
            </a:r>
            <a:endParaRPr lang="pl-PL" sz="1100" b="1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C1F6A3CC-1CDC-4158-AA7C-700BDCAF29AE}"/>
              </a:ext>
            </a:extLst>
          </p:cNvPr>
          <p:cNvSpPr/>
          <p:nvPr/>
        </p:nvSpPr>
        <p:spPr>
          <a:xfrm>
            <a:off x="2705130" y="1729968"/>
            <a:ext cx="1743075" cy="704850"/>
          </a:xfrm>
          <a:prstGeom prst="roundRect">
            <a:avLst/>
          </a:prstGeom>
          <a:solidFill>
            <a:srgbClr val="62B5A7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15000"/>
              </a:lnSpc>
              <a:spcAft>
                <a:spcPts val="1000"/>
              </a:spcAft>
            </a:pPr>
            <a:r>
              <a:rPr lang="pl-PL" sz="1200" b="1">
                <a:solidFill>
                  <a:srgbClr val="FFFF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B. Wynagrodzenie brutto</a:t>
            </a:r>
            <a:endParaRPr lang="pl-PL" sz="1100" b="1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rostokąt: zaokrąglone rogi 9">
            <a:extLst>
              <a:ext uri="{FF2B5EF4-FFF2-40B4-BE49-F238E27FC236}">
                <a16:creationId xmlns:a16="http://schemas.microsoft.com/office/drawing/2014/main" id="{E7240F93-DAE9-4B59-8B3E-BBD389F722A6}"/>
              </a:ext>
            </a:extLst>
          </p:cNvPr>
          <p:cNvSpPr/>
          <p:nvPr/>
        </p:nvSpPr>
        <p:spPr>
          <a:xfrm>
            <a:off x="4946705" y="1707654"/>
            <a:ext cx="1743075" cy="704850"/>
          </a:xfrm>
          <a:prstGeom prst="roundRect">
            <a:avLst/>
          </a:prstGeom>
          <a:solidFill>
            <a:srgbClr val="62B5A7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15000"/>
              </a:lnSpc>
              <a:spcAft>
                <a:spcPts val="1000"/>
              </a:spcAft>
            </a:pPr>
            <a:r>
              <a:rPr lang="pl-PL" sz="1200" b="1">
                <a:solidFill>
                  <a:srgbClr val="FFFF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C. Wynagrodzenie netto</a:t>
            </a:r>
            <a:endParaRPr lang="pl-PL" sz="1100" b="1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9F2CCC84-F42C-4BA2-B65C-11BA11995F9D}"/>
              </a:ext>
            </a:extLst>
          </p:cNvPr>
          <p:cNvSpPr/>
          <p:nvPr/>
        </p:nvSpPr>
        <p:spPr>
          <a:xfrm>
            <a:off x="7159536" y="1712073"/>
            <a:ext cx="1743075" cy="704850"/>
          </a:xfrm>
          <a:prstGeom prst="roundRect">
            <a:avLst/>
          </a:prstGeom>
          <a:solidFill>
            <a:srgbClr val="62B5A7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15000"/>
              </a:lnSpc>
              <a:spcAft>
                <a:spcPts val="1000"/>
              </a:spcAft>
            </a:pPr>
            <a:r>
              <a:rPr lang="pl-PL" sz="1200" b="1">
                <a:solidFill>
                  <a:srgbClr val="FFFFFF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D. Koszty pracodawcy</a:t>
            </a:r>
            <a:endParaRPr lang="pl-PL" sz="1100" b="1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04BBD430-7DD8-45EE-A082-93EFDAD46D2C}"/>
              </a:ext>
            </a:extLst>
          </p:cNvPr>
          <p:cNvSpPr/>
          <p:nvPr/>
        </p:nvSpPr>
        <p:spPr>
          <a:xfrm>
            <a:off x="4644008" y="2631182"/>
            <a:ext cx="3829050" cy="571500"/>
          </a:xfrm>
          <a:prstGeom prst="roundRect">
            <a:avLst/>
          </a:prstGeom>
          <a:solidFill>
            <a:srgbClr val="7F7F7F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Wydatki, które ponosi firma na zatrudnienie i rozwój personelu, w tym całkowity koszt wynagrodzenia pracownika.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10369C33-8AC6-4826-A1FC-30662FE53D00}"/>
              </a:ext>
            </a:extLst>
          </p:cNvPr>
          <p:cNvSpPr/>
          <p:nvPr/>
        </p:nvSpPr>
        <p:spPr>
          <a:xfrm>
            <a:off x="251520" y="3428140"/>
            <a:ext cx="4583330" cy="838571"/>
          </a:xfrm>
          <a:prstGeom prst="roundRect">
            <a:avLst/>
          </a:prstGeom>
          <a:solidFill>
            <a:srgbClr val="7F7F7F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Środki wypłacane pracownikowi przez pracodawcę z tytułu wykonanej pracy, pomniejszone o składki na ubezpieczenia społeczne, podatek dochodowy, składki dobrowolne na ubezpieczenie zdrowotne czy dobrowolne składki tj. ubezpieczenie grupowe.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FDB3E864-2B50-4352-847C-19585CF73DEF}"/>
              </a:ext>
            </a:extLst>
          </p:cNvPr>
          <p:cNvSpPr/>
          <p:nvPr/>
        </p:nvSpPr>
        <p:spPr>
          <a:xfrm>
            <a:off x="619155" y="2617326"/>
            <a:ext cx="3829050" cy="704850"/>
          </a:xfrm>
          <a:prstGeom prst="roundRect">
            <a:avLst/>
          </a:prstGeom>
          <a:solidFill>
            <a:srgbClr val="7F7F7F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Kwota podana na umowie, stanowiąca całość wynagrodzenia, w tym zawierająca podatek dochodowy </a:t>
            </a:r>
            <a:b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 składki ZUS.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5" name="Prostokąt: zaokrąglone rogi 34">
            <a:extLst>
              <a:ext uri="{FF2B5EF4-FFF2-40B4-BE49-F238E27FC236}">
                <a16:creationId xmlns:a16="http://schemas.microsoft.com/office/drawing/2014/main" id="{CC67B0D4-348A-4DFB-A510-DDE092A3B892}"/>
              </a:ext>
            </a:extLst>
          </p:cNvPr>
          <p:cNvSpPr/>
          <p:nvPr/>
        </p:nvSpPr>
        <p:spPr>
          <a:xfrm>
            <a:off x="5063430" y="3416407"/>
            <a:ext cx="3829050" cy="746760"/>
          </a:xfrm>
          <a:prstGeom prst="roundRect">
            <a:avLst/>
          </a:prstGeom>
          <a:solidFill>
            <a:srgbClr val="7F7F7F"/>
          </a:solidFill>
          <a:ln w="12700" cap="flat" cmpd="sng" algn="ctr">
            <a:solidFill>
              <a:srgbClr val="62B5A7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pl-PL" sz="1100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Okresowe świadczenie majątkowe, które przysługuje pracownikowi za pracę świadczoną w ramach prawnego stosunku pracy odpowiednio do jej rodzaju, ilości i jakości.</a:t>
            </a:r>
            <a:endParaRPr lang="pl-PL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0661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47AEDD42-1E11-4520-A351-3E42CF284B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905433"/>
              </p:ext>
            </p:extLst>
          </p:nvPr>
        </p:nvGraphicFramePr>
        <p:xfrm>
          <a:off x="971600" y="1419622"/>
          <a:ext cx="6912768" cy="2700000"/>
        </p:xfrm>
        <a:graphic>
          <a:graphicData uri="http://schemas.openxmlformats.org/drawingml/2006/table">
            <a:tbl>
              <a:tblPr firstRow="1" firstCol="1" bandRow="1"/>
              <a:tblGrid>
                <a:gridCol w="1727427">
                  <a:extLst>
                    <a:ext uri="{9D8B030D-6E8A-4147-A177-3AD203B41FA5}">
                      <a16:colId xmlns:a16="http://schemas.microsoft.com/office/drawing/2014/main" val="3618569206"/>
                    </a:ext>
                  </a:extLst>
                </a:gridCol>
                <a:gridCol w="1732016">
                  <a:extLst>
                    <a:ext uri="{9D8B030D-6E8A-4147-A177-3AD203B41FA5}">
                      <a16:colId xmlns:a16="http://schemas.microsoft.com/office/drawing/2014/main" val="301920142"/>
                    </a:ext>
                  </a:extLst>
                </a:gridCol>
                <a:gridCol w="1727427">
                  <a:extLst>
                    <a:ext uri="{9D8B030D-6E8A-4147-A177-3AD203B41FA5}">
                      <a16:colId xmlns:a16="http://schemas.microsoft.com/office/drawing/2014/main" val="1989961611"/>
                    </a:ext>
                  </a:extLst>
                </a:gridCol>
                <a:gridCol w="1725898">
                  <a:extLst>
                    <a:ext uri="{9D8B030D-6E8A-4147-A177-3AD203B41FA5}">
                      <a16:colId xmlns:a16="http://schemas.microsoft.com/office/drawing/2014/main" val="3460349195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Rodzaj składki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Stopy procentowe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Pokrywa pracodawca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4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Pokrywa pracownik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0766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emerytalne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19,52%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9,76%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9,76%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19231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wypadkowe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0,67%-3,33%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0,67%-3,33%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363060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chorobowe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2,45%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2,45%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278097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1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rentowe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6,5%</a:t>
                      </a:r>
                      <a:endParaRPr lang="pl-PL" sz="14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1,5%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215464"/>
                  </a:ext>
                </a:extLst>
              </a:tr>
            </a:tbl>
          </a:graphicData>
        </a:graphic>
      </p:graphicFrame>
      <p:grpSp>
        <p:nvGrpSpPr>
          <p:cNvPr id="6" name="Grupa 5">
            <a:extLst>
              <a:ext uri="{FF2B5EF4-FFF2-40B4-BE49-F238E27FC236}">
                <a16:creationId xmlns:a16="http://schemas.microsoft.com/office/drawing/2014/main" id="{F5D8AEF5-334D-4B31-9642-183C60329896}"/>
              </a:ext>
            </a:extLst>
          </p:cNvPr>
          <p:cNvGrpSpPr/>
          <p:nvPr/>
        </p:nvGrpSpPr>
        <p:grpSpPr>
          <a:xfrm>
            <a:off x="238225" y="524145"/>
            <a:ext cx="8654255" cy="625205"/>
            <a:chOff x="460128" y="312440"/>
            <a:chExt cx="7909620" cy="625205"/>
          </a:xfrm>
          <a:solidFill>
            <a:srgbClr val="62B5A7"/>
          </a:solidFill>
        </p:grpSpPr>
        <p:sp>
          <p:nvSpPr>
            <p:cNvPr id="7" name="Prostokąt 6">
              <a:extLst>
                <a:ext uri="{FF2B5EF4-FFF2-40B4-BE49-F238E27FC236}">
                  <a16:creationId xmlns:a16="http://schemas.microsoft.com/office/drawing/2014/main" id="{A30B160D-D1D7-40D1-93AF-27DFBDB96E4E}"/>
                </a:ext>
              </a:extLst>
            </p:cNvPr>
            <p:cNvSpPr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pole tekstowe 7">
              <a:extLst>
                <a:ext uri="{FF2B5EF4-FFF2-40B4-BE49-F238E27FC236}">
                  <a16:creationId xmlns:a16="http://schemas.microsoft.com/office/drawing/2014/main" id="{AE5EB955-234A-426C-87D9-86F7559D8167}"/>
                </a:ext>
              </a:extLst>
            </p:cNvPr>
            <p:cNvSpPr txBox="1"/>
            <p:nvPr/>
          </p:nvSpPr>
          <p:spPr>
            <a:xfrm>
              <a:off x="460128" y="312440"/>
              <a:ext cx="7909620" cy="62520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496257" tIns="78740" rIns="78740" bIns="78740" spcCol="1270" anchor="ctr"/>
            <a:lstStyle/>
            <a:p>
              <a:pPr algn="ctr" defTabSz="137795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pl-PL" sz="3100" dirty="0">
                  <a:solidFill>
                    <a:schemeClr val="bg1"/>
                  </a:solidFill>
                </a:rPr>
                <a:t>Składki odprowadzane od wynagrodzenia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7171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ytuł 1">
            <a:extLst>
              <a:ext uri="{FF2B5EF4-FFF2-40B4-BE49-F238E27FC236}">
                <a16:creationId xmlns:a16="http://schemas.microsoft.com/office/drawing/2014/main" id="{13CA0CDA-8DF3-492A-B2AC-1888E1FE3B29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539750" y="2414588"/>
            <a:ext cx="8229600" cy="508000"/>
          </a:xfrm>
        </p:spPr>
        <p:txBody>
          <a:bodyPr/>
          <a:lstStyle/>
          <a:p>
            <a:pPr eaLnBrk="1" hangingPunct="1"/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Czy wiesz, że</a:t>
            </a:r>
            <a:r>
              <a:rPr lang="pl-PL"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…</a:t>
            </a:r>
            <a:r>
              <a:rPr altLang="pl-PL" b="1" dirty="0">
                <a:solidFill>
                  <a:srgbClr val="62B5A7"/>
                </a:solidFill>
                <a:latin typeface="Calibri" panose="020F0502020204030204" pitchFamily="34" charset="0"/>
              </a:rPr>
              <a:t>?</a:t>
            </a:r>
          </a:p>
        </p:txBody>
      </p:sp>
      <p:sp>
        <p:nvSpPr>
          <p:cNvPr id="13315" name="Prostokąt 11">
            <a:extLst>
              <a:ext uri="{FF2B5EF4-FFF2-40B4-BE49-F238E27FC236}">
                <a16:creationId xmlns:a16="http://schemas.microsoft.com/office/drawing/2014/main" id="{48A337BB-D51D-4281-9C1B-C6CE35A048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088" y="2162175"/>
            <a:ext cx="4572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SzTx/>
              <a:buFontTx/>
              <a:buNone/>
            </a:pPr>
            <a:r>
              <a:rPr lang="pl-PL" altLang="pl-PL" sz="1600">
                <a:solidFill>
                  <a:schemeClr val="tx1"/>
                </a:solidFill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5" name="Objaśnienie w chmurce 14">
            <a:extLst>
              <a:ext uri="{FF2B5EF4-FFF2-40B4-BE49-F238E27FC236}">
                <a16:creationId xmlns:a16="http://schemas.microsoft.com/office/drawing/2014/main" id="{A564BD92-C321-4E34-98D2-FFDE658ED192}"/>
              </a:ext>
            </a:extLst>
          </p:cNvPr>
          <p:cNvSpPr/>
          <p:nvPr/>
        </p:nvSpPr>
        <p:spPr>
          <a:xfrm>
            <a:off x="2711422" y="390068"/>
            <a:ext cx="2870200" cy="1530350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B81AD72-555D-4E73-83B7-FD4A296F01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808" y="682399"/>
            <a:ext cx="23368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Płaca minimalna to najniższy dopuszczalny poziom wynagrodzenia pieniężnego za wykonywaną pracę, który ustala państwo. 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17" name="Objaśnienie w chmurce 16">
            <a:extLst>
              <a:ext uri="{FF2B5EF4-FFF2-40B4-BE49-F238E27FC236}">
                <a16:creationId xmlns:a16="http://schemas.microsoft.com/office/drawing/2014/main" id="{8CB7B790-E33E-48F7-B8F0-3530F0CC341B}"/>
              </a:ext>
            </a:extLst>
          </p:cNvPr>
          <p:cNvSpPr/>
          <p:nvPr/>
        </p:nvSpPr>
        <p:spPr>
          <a:xfrm>
            <a:off x="6526213" y="2049463"/>
            <a:ext cx="2536825" cy="1627187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AB4BBA8A-7729-40DD-AABF-37EC56A70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5443" y="2309233"/>
            <a:ext cx="20161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lub minimalnego zarobku za pracę wykonaną w obowiązującym wymiarze czasowym (w 2020 roku wynosi 2600 zł brutto).</a:t>
            </a: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19" name="Objaśnienie w chmurce 18">
            <a:extLst>
              <a:ext uri="{FF2B5EF4-FFF2-40B4-BE49-F238E27FC236}">
                <a16:creationId xmlns:a16="http://schemas.microsoft.com/office/drawing/2014/main" id="{B990345F-2426-43B6-A512-295F135C82A9}"/>
              </a:ext>
            </a:extLst>
          </p:cNvPr>
          <p:cNvSpPr/>
          <p:nvPr/>
        </p:nvSpPr>
        <p:spPr>
          <a:xfrm>
            <a:off x="6227763" y="365125"/>
            <a:ext cx="2305050" cy="1509713"/>
          </a:xfrm>
          <a:prstGeom prst="cloudCallout">
            <a:avLst/>
          </a:prstGeom>
          <a:solidFill>
            <a:schemeClr val="bg1"/>
          </a:solidFill>
          <a:ln>
            <a:solidFill>
              <a:srgbClr val="62B5A7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l-PL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F654AAB-31D1-43BF-9340-4058242C83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4144" y="746612"/>
            <a:ext cx="17922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r>
              <a:rPr lang="pl-PL" altLang="pl-PL" sz="1200" dirty="0">
                <a:solidFill>
                  <a:srgbClr val="3E4040"/>
                </a:solidFill>
                <a:cs typeface="Calibri" panose="020F0502020204030204" pitchFamily="34" charset="0"/>
              </a:rPr>
              <a:t>Wynagrodzenie określone jest w postaci stawki za godzinę (w 2020 roku było to 17 zł brutto)</a:t>
            </a: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8C3EC1C-8F19-479C-867C-104751A67B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360" y="1874838"/>
            <a:ext cx="1952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800"/>
              </a:spcBef>
              <a:buSzPct val="100000"/>
              <a:buFont typeface="Arial" panose="020B0604020202020204" pitchFamily="34" charset="0"/>
              <a:buChar char="•"/>
              <a:defRPr sz="3200">
                <a:solidFill>
                  <a:srgbClr val="000000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ts val="700"/>
              </a:spcBef>
              <a:buSzPct val="100000"/>
              <a:buFont typeface="Arial" panose="020B0604020202020204" pitchFamily="34" charset="0"/>
              <a:buChar char="–"/>
              <a:defRPr sz="2800">
                <a:solidFill>
                  <a:srgbClr val="000000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2400">
                <a:solidFill>
                  <a:srgbClr val="000000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–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ts val="500"/>
              </a:spcBef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ts val="5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»"/>
              <a:defRPr sz="2000">
                <a:solidFill>
                  <a:srgbClr val="000000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200" dirty="0">
              <a:solidFill>
                <a:srgbClr val="3E4040"/>
              </a:solidFill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  <a:buSzTx/>
              <a:buFontTx/>
              <a:buNone/>
            </a:pPr>
            <a:endParaRPr lang="pl-PL" altLang="pl-PL" sz="1200" dirty="0">
              <a:solidFill>
                <a:srgbClr val="3E4040"/>
              </a:solidFill>
            </a:endParaRPr>
          </a:p>
        </p:txBody>
      </p:sp>
      <p:sp>
        <p:nvSpPr>
          <p:cNvPr id="24" name="Prostokąt 23">
            <a:extLst>
              <a:ext uri="{FF2B5EF4-FFF2-40B4-BE49-F238E27FC236}">
                <a16:creationId xmlns:a16="http://schemas.microsoft.com/office/drawing/2014/main" id="{459A51C5-309D-4B1E-880A-30AFB0A03E31}"/>
              </a:ext>
            </a:extLst>
          </p:cNvPr>
          <p:cNvSpPr/>
          <p:nvPr/>
        </p:nvSpPr>
        <p:spPr>
          <a:xfrm>
            <a:off x="2276479" y="3065856"/>
            <a:ext cx="4300538" cy="887413"/>
          </a:xfrm>
          <a:prstGeom prst="rect">
            <a:avLst/>
          </a:prstGeom>
          <a:solidFill>
            <a:srgbClr val="62B5A7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l-PL" sz="2400" dirty="0"/>
              <a:t>Wynagrodzenie w Polsce</a:t>
            </a:r>
          </a:p>
        </p:txBody>
      </p:sp>
    </p:spTree>
    <p:extLst>
      <p:ext uri="{BB962C8B-B14F-4D97-AF65-F5344CB8AC3E}">
        <p14:creationId xmlns:p14="http://schemas.microsoft.com/office/powerpoint/2010/main" val="3635995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/>
      <p:bldP spid="17" grpId="0" animBg="1"/>
      <p:bldP spid="5" grpId="0"/>
      <p:bldP spid="19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FEFA01DA-BA29-4506-AE4F-17E4BE2ABE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725452"/>
              </p:ext>
            </p:extLst>
          </p:nvPr>
        </p:nvGraphicFramePr>
        <p:xfrm>
          <a:off x="3995936" y="2211710"/>
          <a:ext cx="4680520" cy="1379080"/>
        </p:xfrm>
        <a:graphic>
          <a:graphicData uri="http://schemas.openxmlformats.org/drawingml/2006/table">
            <a:tbl>
              <a:tblPr firstRow="1" firstCol="1" bandRow="1"/>
              <a:tblGrid>
                <a:gridCol w="2957824">
                  <a:extLst>
                    <a:ext uri="{9D8B030D-6E8A-4147-A177-3AD203B41FA5}">
                      <a16:colId xmlns:a16="http://schemas.microsoft.com/office/drawing/2014/main" val="3972804172"/>
                    </a:ext>
                  </a:extLst>
                </a:gridCol>
                <a:gridCol w="1722696">
                  <a:extLst>
                    <a:ext uri="{9D8B030D-6E8A-4147-A177-3AD203B41FA5}">
                      <a16:colId xmlns:a16="http://schemas.microsoft.com/office/drawing/2014/main" val="3301145393"/>
                    </a:ext>
                  </a:extLst>
                </a:gridCol>
              </a:tblGrid>
              <a:tr h="27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Wynagrodzenie brutto 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2600 zł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776010"/>
                  </a:ext>
                </a:extLst>
              </a:tr>
              <a:tr h="27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emerytalne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3481610"/>
                  </a:ext>
                </a:extLst>
              </a:tr>
              <a:tr h="27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wypadkowe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463307"/>
                  </a:ext>
                </a:extLst>
              </a:tr>
              <a:tr h="27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chorobowe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9587427"/>
                  </a:ext>
                </a:extLst>
              </a:tr>
              <a:tr h="275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rentowe</a:t>
                      </a:r>
                      <a:endParaRPr lang="pl-PL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  <a:tabLst>
                          <a:tab pos="692785" algn="l"/>
                        </a:tabLst>
                      </a:pPr>
                      <a:r>
                        <a:rPr lang="pl-PL" sz="1100" b="1" dirty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pl-PL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5468257"/>
                  </a:ext>
                </a:extLst>
              </a:tr>
            </a:tbl>
          </a:graphicData>
        </a:graphic>
      </p:graphicFrame>
      <p:sp>
        <p:nvSpPr>
          <p:cNvPr id="8" name="Tytuł 1">
            <a:extLst>
              <a:ext uri="{FF2B5EF4-FFF2-40B4-BE49-F238E27FC236}">
                <a16:creationId xmlns:a16="http://schemas.microsoft.com/office/drawing/2014/main" id="{05C692A0-A562-4471-88BA-E0AC5C979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55525"/>
            <a:ext cx="5410944" cy="507701"/>
          </a:xfrm>
        </p:spPr>
        <p:txBody>
          <a:bodyPr/>
          <a:lstStyle/>
          <a:p>
            <a:pPr algn="l"/>
            <a:r>
              <a:rPr lang="pl-PL" sz="3200" dirty="0"/>
              <a:t>Wynagrodzenie – zadanie nr 2 </a:t>
            </a:r>
            <a:endParaRPr lang="en-GB" sz="3200" dirty="0"/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E0ED6036-F154-4306-99B3-91BDEE8FD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973751"/>
              </p:ext>
            </p:extLst>
          </p:nvPr>
        </p:nvGraphicFramePr>
        <p:xfrm>
          <a:off x="107504" y="1203598"/>
          <a:ext cx="3628199" cy="2546932"/>
        </p:xfrm>
        <a:graphic>
          <a:graphicData uri="http://schemas.openxmlformats.org/drawingml/2006/table">
            <a:tbl>
              <a:tblPr firstRow="1" firstCol="1" bandRow="1"/>
              <a:tblGrid>
                <a:gridCol w="906648">
                  <a:extLst>
                    <a:ext uri="{9D8B030D-6E8A-4147-A177-3AD203B41FA5}">
                      <a16:colId xmlns:a16="http://schemas.microsoft.com/office/drawing/2014/main" val="3618569206"/>
                    </a:ext>
                  </a:extLst>
                </a:gridCol>
                <a:gridCol w="909057">
                  <a:extLst>
                    <a:ext uri="{9D8B030D-6E8A-4147-A177-3AD203B41FA5}">
                      <a16:colId xmlns:a16="http://schemas.microsoft.com/office/drawing/2014/main" val="301920142"/>
                    </a:ext>
                  </a:extLst>
                </a:gridCol>
                <a:gridCol w="906648">
                  <a:extLst>
                    <a:ext uri="{9D8B030D-6E8A-4147-A177-3AD203B41FA5}">
                      <a16:colId xmlns:a16="http://schemas.microsoft.com/office/drawing/2014/main" val="1989961611"/>
                    </a:ext>
                  </a:extLst>
                </a:gridCol>
                <a:gridCol w="905846">
                  <a:extLst>
                    <a:ext uri="{9D8B030D-6E8A-4147-A177-3AD203B41FA5}">
                      <a16:colId xmlns:a16="http://schemas.microsoft.com/office/drawing/2014/main" val="3460349195"/>
                    </a:ext>
                  </a:extLst>
                </a:gridCol>
              </a:tblGrid>
              <a:tr h="4849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Rodzaj składki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Stopy procentowe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Pokrywa pracodawca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1000"/>
                        </a:spcAft>
                      </a:pPr>
                      <a:r>
                        <a:rPr lang="pl-PL" sz="11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Pokrywa pracownik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5076606"/>
                  </a:ext>
                </a:extLst>
              </a:tr>
              <a:tr h="484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emerytalne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19,52%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9,76%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9,76%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5819231"/>
                  </a:ext>
                </a:extLst>
              </a:tr>
              <a:tr h="484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wypadkowe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0,67%-3,33%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0,67%-3,33%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3363060"/>
                  </a:ext>
                </a:extLst>
              </a:tr>
              <a:tr h="484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chorobowe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2,45%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pl-PL" sz="1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2,45%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278097"/>
                  </a:ext>
                </a:extLst>
              </a:tr>
              <a:tr h="4849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0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 ubezpieczenie rentowe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6,5%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pl-PL" sz="1000" b="1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1,5%</a:t>
                      </a:r>
                      <a:endParaRPr lang="pl-PL" sz="1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70AD4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5215464"/>
                  </a:ext>
                </a:extLst>
              </a:tr>
            </a:tbl>
          </a:graphicData>
        </a:graphic>
      </p:graphicFrame>
      <p:sp>
        <p:nvSpPr>
          <p:cNvPr id="12" name="Prostokąt 11">
            <a:extLst>
              <a:ext uri="{FF2B5EF4-FFF2-40B4-BE49-F238E27FC236}">
                <a16:creationId xmlns:a16="http://schemas.microsoft.com/office/drawing/2014/main" id="{C0CFD865-5E78-4400-A9CC-B143F223CF68}"/>
              </a:ext>
            </a:extLst>
          </p:cNvPr>
          <p:cNvSpPr/>
          <p:nvPr/>
        </p:nvSpPr>
        <p:spPr>
          <a:xfrm>
            <a:off x="4067944" y="1347614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pl-PL" sz="1600" dirty="0">
                <a:solidFill>
                  <a:srgbClr val="40404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Oblicz składki pracownika na ubezpieczenia społeczne od wynagrodzenia 2600 zł brutto. </a:t>
            </a:r>
            <a:endParaRPr kumimoji="0" lang="pl-PL" altLang="pl-PL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370AAB64-FD28-4A20-8FD2-EBCCC6D3EDDE}"/>
              </a:ext>
            </a:extLst>
          </p:cNvPr>
          <p:cNvSpPr/>
          <p:nvPr/>
        </p:nvSpPr>
        <p:spPr>
          <a:xfrm>
            <a:off x="107504" y="3902282"/>
            <a:ext cx="33123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pl-PL" sz="1600" dirty="0">
                <a:solidFill>
                  <a:srgbClr val="404040"/>
                </a:solidFill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Wskazówka - zestawienie składek</a:t>
            </a:r>
            <a:endParaRPr kumimoji="0" lang="pl-PL" altLang="pl-PL" sz="1600" b="1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343275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</TotalTime>
  <Words>958</Words>
  <Application>Microsoft Office PowerPoint</Application>
  <PresentationFormat>Pokaz na ekranie (16:9)</PresentationFormat>
  <Paragraphs>171</Paragraphs>
  <Slides>13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2</vt:i4>
      </vt:variant>
      <vt:variant>
        <vt:lpstr>Tytuły slajdów</vt:lpstr>
      </vt:variant>
      <vt:variant>
        <vt:i4>13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Verdana</vt:lpstr>
      <vt:lpstr>Wingdings</vt:lpstr>
      <vt:lpstr>Motyw pakietu Office</vt:lpstr>
      <vt:lpstr>1_Motyw pakietu Office</vt:lpstr>
      <vt:lpstr>Prezentacja programu PowerPoint</vt:lpstr>
      <vt:lpstr>Prezentacja programu PowerPoint</vt:lpstr>
      <vt:lpstr>Prezentacja programu PowerPoint</vt:lpstr>
      <vt:lpstr>Czy wiesz, że…?</vt:lpstr>
      <vt:lpstr>Prezentacja programu PowerPoint</vt:lpstr>
      <vt:lpstr>Wynagrodzenie – zadanie nr 1 </vt:lpstr>
      <vt:lpstr>Prezentacja programu PowerPoint</vt:lpstr>
      <vt:lpstr>Czy wiesz, że…?</vt:lpstr>
      <vt:lpstr>Wynagrodzenie – zadanie nr 2 </vt:lpstr>
      <vt:lpstr>Czy wiesz, że…?</vt:lpstr>
      <vt:lpstr> </vt:lpstr>
      <vt:lpstr>Wynagrodzenie – zadanie 3</vt:lpstr>
      <vt:lpstr>Więcej inspiracji na stronie Programu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Edyta Miszczuk</dc:creator>
  <cp:lastModifiedBy>Dominika Kloch</cp:lastModifiedBy>
  <cp:revision>90</cp:revision>
  <dcterms:created xsi:type="dcterms:W3CDTF">2016-07-14T14:32:13Z</dcterms:created>
  <dcterms:modified xsi:type="dcterms:W3CDTF">2020-08-26T12:58:43Z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BPSKATEGORIA">
    <vt:lpwstr>Do-uz-wewnetrznego</vt:lpwstr>
  </property>
  <property fmtid="{D5CDD505-2E9C-101B-9397-08002B2CF9AE}" pid="3" name="BPSClassifiedBy">
    <vt:lpwstr>BANK\ewelina.jasinska;Ewelina Jasińska</vt:lpwstr>
  </property>
  <property fmtid="{D5CDD505-2E9C-101B-9397-08002B2CF9AE}" pid="4" name="BPSClassificationDate">
    <vt:lpwstr>2018-08-10T08:39:21.4552678+02:00</vt:lpwstr>
  </property>
</Properties>
</file>